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4" r:id="rId4"/>
    <p:sldId id="258" r:id="rId5"/>
    <p:sldId id="266" r:id="rId6"/>
    <p:sldId id="260" r:id="rId7"/>
    <p:sldId id="259" r:id="rId8"/>
    <p:sldId id="263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073E-91B1-4D65-BFE2-736E23027B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7E4D-056F-4E75-87AA-671D14E42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29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F64B-67B6-4785-B3AE-4E3C534466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08AF-953D-4C33-B5EA-7C6AE7A9EC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31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BD96-1126-4020-BD59-286F7D167F7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C736-D6B3-4A3D-BA5F-3C321B663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70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0B35-1419-4BDA-AC10-E489678D64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5320-51A4-4455-95A7-73CCC1D53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21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254E-1659-4660-8249-09BFE05A58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7174-E4EF-4AA0-9998-B19AC6BB9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5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82D7-3E63-478C-84BF-9AC4E29FCB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1729-1BCE-48F7-9934-9AA47D096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7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EFC2-20A7-4BBA-924C-47ED12A687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66EC-E935-46F3-BEF7-772083DFD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08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4CF0-3690-4645-9E58-52A456EFE4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305E-7C97-45B4-BE2F-506388066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11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18FA-9865-4128-8EB7-78D68BFC1EC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3653-AE2D-49E0-BADD-9536763CC2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482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87B6-9E7E-4238-B761-80B69B0BDD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00E2-012A-4FE3-8082-4E54FAB577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3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A4C7-5F44-40CD-B749-FEC1148FA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A9EF-3A04-42AB-BD8A-8D10B59B3F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45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795F1-9325-4681-9D84-7BE0649B0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3D37E-AAE6-47ED-9DAD-3074F109657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37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Подзаголовок 2"/>
          <p:cNvSpPr txBox="1">
            <a:spLocks/>
          </p:cNvSpPr>
          <p:nvPr/>
        </p:nvSpPr>
        <p:spPr bwMode="auto">
          <a:xfrm>
            <a:off x="261168" y="5214938"/>
            <a:ext cx="5429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</a:rPr>
              <a:t>Варзарова Э.Г., учитель </a:t>
            </a:r>
            <a:r>
              <a:rPr lang="ru-RU" sz="2400" b="1" i="1" dirty="0" smtClean="0">
                <a:solidFill>
                  <a:prstClr val="black"/>
                </a:solidFill>
              </a:rPr>
              <a:t>географии, МБОУ Академический лицей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659" y="1196752"/>
            <a:ext cx="6409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СОВРЕМЕННЫЕ ОБРАЗОВАТЕЛЬНЫЕ ТЕХНОЛОГИИ </a:t>
            </a:r>
            <a:b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ПРЕПОДАВАНИИ ГЕОГРАФИИ 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40" y="2325418"/>
            <a:ext cx="8229600" cy="1143000"/>
          </a:xfrm>
        </p:spPr>
        <p:txBody>
          <a:bodyPr/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0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ru-RU" sz="2800" dirty="0" smtClean="0"/>
              <a:t>В условиях реализации требований ФГОС ООО наиболее актуальными становятся технологии: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v</a:t>
            </a:r>
            <a:r>
              <a:rPr lang="ru-RU" sz="2000" dirty="0"/>
              <a:t>    Информационно – коммуникационная технология</a:t>
            </a:r>
          </a:p>
          <a:p>
            <a:pPr marL="0" indent="0">
              <a:buNone/>
            </a:pPr>
            <a:r>
              <a:rPr lang="ru-RU" sz="2000" dirty="0"/>
              <a:t>v    Технология развития критического мышления</a:t>
            </a:r>
          </a:p>
          <a:p>
            <a:pPr marL="0" indent="0">
              <a:buNone/>
            </a:pPr>
            <a:r>
              <a:rPr lang="ru-RU" sz="2000" dirty="0"/>
              <a:t>v    Проектная технология</a:t>
            </a:r>
          </a:p>
          <a:p>
            <a:pPr marL="0" indent="0">
              <a:buNone/>
            </a:pPr>
            <a:r>
              <a:rPr lang="ru-RU" sz="2000" dirty="0"/>
              <a:t>v    Технология развивающего обучения</a:t>
            </a:r>
          </a:p>
          <a:p>
            <a:pPr marL="0" indent="0">
              <a:buNone/>
            </a:pPr>
            <a:r>
              <a:rPr lang="ru-RU" sz="2000" dirty="0"/>
              <a:t>v    </a:t>
            </a:r>
            <a:r>
              <a:rPr lang="ru-RU" sz="2000" dirty="0" err="1"/>
              <a:t>Здоровьесберегающие</a:t>
            </a:r>
            <a:r>
              <a:rPr lang="ru-RU" sz="2000" dirty="0"/>
              <a:t> технологии  </a:t>
            </a:r>
          </a:p>
          <a:p>
            <a:pPr marL="0" indent="0">
              <a:buNone/>
            </a:pPr>
            <a:r>
              <a:rPr lang="ru-RU" sz="2000" dirty="0"/>
              <a:t>v    Технология проблемного обучения</a:t>
            </a:r>
          </a:p>
          <a:p>
            <a:pPr marL="0" indent="0">
              <a:buNone/>
            </a:pPr>
            <a:r>
              <a:rPr lang="ru-RU" sz="2000" dirty="0"/>
              <a:t>v    Игровые технологии</a:t>
            </a:r>
          </a:p>
          <a:p>
            <a:pPr marL="0" indent="0">
              <a:buNone/>
            </a:pPr>
            <a:r>
              <a:rPr lang="ru-RU" sz="2000" dirty="0"/>
              <a:t>v    Модульная технология</a:t>
            </a:r>
          </a:p>
          <a:p>
            <a:pPr marL="0" indent="0">
              <a:buNone/>
            </a:pPr>
            <a:r>
              <a:rPr lang="ru-RU" sz="2000" dirty="0"/>
              <a:t>v    Технология мастерских</a:t>
            </a:r>
          </a:p>
          <a:p>
            <a:pPr marL="0" indent="0">
              <a:buNone/>
            </a:pPr>
            <a:r>
              <a:rPr lang="ru-RU" sz="2000" dirty="0"/>
              <a:t>v    Кейс – технология</a:t>
            </a:r>
          </a:p>
          <a:p>
            <a:pPr marL="0" indent="0">
              <a:buNone/>
            </a:pPr>
            <a:r>
              <a:rPr lang="ru-RU" sz="2000" dirty="0"/>
              <a:t>v    Технология интегрированного обучения</a:t>
            </a:r>
          </a:p>
          <a:p>
            <a:pPr marL="0" indent="0">
              <a:buNone/>
            </a:pPr>
            <a:r>
              <a:rPr lang="ru-RU" sz="2000" dirty="0" smtClean="0"/>
              <a:t>v</a:t>
            </a:r>
            <a:r>
              <a:rPr lang="ru-RU" sz="2000" dirty="0"/>
              <a:t>    Технологии уровневой дифференциации </a:t>
            </a:r>
          </a:p>
          <a:p>
            <a:pPr marL="0" indent="0">
              <a:buNone/>
            </a:pPr>
            <a:r>
              <a:rPr lang="ru-RU" sz="2000" dirty="0"/>
              <a:t>v    Групповые </a:t>
            </a:r>
            <a:r>
              <a:rPr lang="ru-RU" sz="2000" dirty="0" smtClean="0"/>
              <a:t>технологии</a:t>
            </a:r>
            <a:r>
              <a:rPr lang="ru-RU" sz="2000" dirty="0"/>
              <a:t> </a:t>
            </a:r>
          </a:p>
          <a:p>
            <a:pPr marL="0" indent="0">
              <a:buNone/>
            </a:pPr>
            <a:r>
              <a:rPr lang="ru-RU" sz="2000" dirty="0"/>
              <a:t>v    Традиционные технологии (классно-урочная система</a:t>
            </a:r>
            <a:r>
              <a:rPr lang="ru-RU" sz="2000" dirty="0" smtClean="0"/>
              <a:t>)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технология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" y="1412776"/>
            <a:ext cx="9147165" cy="4446266"/>
          </a:xfrm>
        </p:spPr>
      </p:pic>
    </p:spTree>
    <p:extLst>
      <p:ext uri="{BB962C8B-B14F-4D97-AF65-F5344CB8AC3E}">
        <p14:creationId xmlns:p14="http://schemas.microsoft.com/office/powerpoint/2010/main" val="24548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Проектная технология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491"/>
          <a:stretch/>
        </p:blipFill>
        <p:spPr>
          <a:xfrm>
            <a:off x="107504" y="1124744"/>
            <a:ext cx="5400600" cy="36370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00" b="49464"/>
          <a:stretch/>
        </p:blipFill>
        <p:spPr>
          <a:xfrm>
            <a:off x="4283968" y="3603408"/>
            <a:ext cx="4572000" cy="3080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1353479"/>
            <a:ext cx="34918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 над проектом можно разделить: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индивидуальная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 парах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143736"/>
            <a:ext cx="3096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организационный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выполнение проекта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защита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5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07288" cy="1143000"/>
          </a:xfrm>
        </p:spPr>
        <p:txBody>
          <a:bodyPr/>
          <a:lstStyle/>
          <a:p>
            <a:r>
              <a:rPr lang="ru-RU" sz="3600" dirty="0" smtClean="0"/>
              <a:t>Технология интегрированного 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Потребность в возникновении интегрированных уроков объясняется целым рядом причин: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Мир, окружающий детей, познаётся ими во всём многообразии и </a:t>
            </a:r>
            <a:r>
              <a:rPr lang="ru-RU" sz="2000" i="1" dirty="0" smtClean="0"/>
              <a:t>единстве</a:t>
            </a:r>
            <a:r>
              <a:rPr lang="ru-RU" sz="2000" dirty="0" smtClean="0"/>
              <a:t>, а зачастую предметы школьного цикла, направленные на изучение отдельных явлений, дробят его на разрозненные фрагменты.</a:t>
            </a:r>
          </a:p>
          <a:p>
            <a:r>
              <a:rPr lang="ru-RU" sz="2000" dirty="0" smtClean="0"/>
              <a:t>Интегрированные уроки развивают потенциал самих учащихся, побуждают к </a:t>
            </a:r>
            <a:r>
              <a:rPr lang="ru-RU" sz="2000" i="1" dirty="0" smtClean="0"/>
              <a:t>активному</a:t>
            </a:r>
            <a:r>
              <a:rPr lang="ru-RU" sz="2000" dirty="0" smtClean="0"/>
              <a:t> познанию окружающей действительности, к осмыслению и нахождению </a:t>
            </a:r>
            <a:r>
              <a:rPr lang="ru-RU" sz="2000" i="1" dirty="0" smtClean="0"/>
              <a:t>причинно-следственных связей</a:t>
            </a:r>
            <a:r>
              <a:rPr lang="ru-RU" sz="2000" dirty="0" smtClean="0"/>
              <a:t>, к развитию логики, мышления, коммуникативных способностей.</a:t>
            </a:r>
          </a:p>
          <a:p>
            <a:r>
              <a:rPr lang="ru-RU" sz="2000" dirty="0" smtClean="0"/>
              <a:t> Современному обществу необходимы высококлассные, хорошо подготовленные специалисты.</a:t>
            </a:r>
          </a:p>
          <a:p>
            <a:r>
              <a:rPr lang="ru-RU" sz="2000" dirty="0" smtClean="0"/>
              <a:t>Интеграция даёт возможность для самореализации, </a:t>
            </a:r>
            <a:r>
              <a:rPr lang="ru-RU" sz="2000" i="1" dirty="0" smtClean="0"/>
              <a:t>самовыражения</a:t>
            </a:r>
            <a:r>
              <a:rPr lang="ru-RU" sz="2000" dirty="0" smtClean="0"/>
              <a:t>, </a:t>
            </a:r>
            <a:r>
              <a:rPr lang="ru-RU" sz="2000" i="1" dirty="0" smtClean="0"/>
              <a:t>творчества</a:t>
            </a:r>
            <a:r>
              <a:rPr lang="ru-RU" sz="2000" dirty="0" smtClean="0"/>
              <a:t> учителя, способствует раскрытию способностей.</a:t>
            </a:r>
          </a:p>
          <a:p>
            <a:r>
              <a:rPr lang="ru-RU" sz="2000" dirty="0" smtClean="0"/>
              <a:t>Использование различных видов работы в течение урока поддерживает </a:t>
            </a:r>
            <a:r>
              <a:rPr lang="ru-RU" sz="2000" i="1" dirty="0" smtClean="0"/>
              <a:t>внимание</a:t>
            </a:r>
            <a:r>
              <a:rPr lang="ru-RU" sz="2000" dirty="0" smtClean="0"/>
              <a:t> учеников на высоком уровне, что позволяет говорить о достаточной эффективности уроков.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3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80926"/>
            <a:ext cx="8507288" cy="1301006"/>
          </a:xfrm>
        </p:spPr>
        <p:txBody>
          <a:bodyPr/>
          <a:lstStyle/>
          <a:p>
            <a:r>
              <a:rPr lang="ru-RU" sz="3600" dirty="0"/>
              <a:t>Т</a:t>
            </a:r>
            <a:r>
              <a:rPr lang="ru-RU" sz="3600" dirty="0" smtClean="0"/>
              <a:t>ехнология интегрированного обучения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6243"/>
            <a:ext cx="4224098" cy="5639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56" y="759119"/>
            <a:ext cx="4198415" cy="5605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1" y="783200"/>
            <a:ext cx="4224098" cy="5639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6" y="759119"/>
            <a:ext cx="4184206" cy="5647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7" y="783200"/>
            <a:ext cx="8565892" cy="59817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9" y="783200"/>
            <a:ext cx="8699188" cy="60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548680"/>
            <a:ext cx="8229600" cy="1143000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ехнология интегрированного обучения или игровая технология?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8860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8860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0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Информационно – коммуникационная технология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Систему применения ИКТ можно разделить на следующие этапы: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</a:t>
            </a:r>
            <a:r>
              <a:rPr lang="ru-RU" sz="2000" dirty="0" smtClean="0"/>
              <a:t>:  Выявление учебного материала, требующего конкретной подачи, анализ образовательной программы, анализ тематического планирования, выбор тем, выбор типа урока, выявление особенностей материала урока данного типа;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</a:t>
            </a:r>
            <a:r>
              <a:rPr lang="ru-RU" sz="2000" dirty="0" smtClean="0"/>
              <a:t>: Подбор и создание информационных продуктов, подбор готовых образовательных </a:t>
            </a:r>
            <a:r>
              <a:rPr lang="ru-RU" sz="2000" dirty="0" err="1" smtClean="0"/>
              <a:t>медиаресурсов</a:t>
            </a:r>
            <a:r>
              <a:rPr lang="ru-RU" sz="2000" dirty="0" smtClean="0"/>
              <a:t>, создание собственного продукта (презентационного, обучающего, тренирующего или контролирующего);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</a:t>
            </a:r>
            <a:r>
              <a:rPr lang="ru-RU" sz="2000" dirty="0" smtClean="0"/>
              <a:t>: Применение информационных продуктов, применение на уроках разных типов, применение во внеклассной работе, применение при руководстве научно - исследовательской деятельностью учащихся.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этап</a:t>
            </a:r>
            <a:r>
              <a:rPr lang="ru-RU" sz="2000" dirty="0" smtClean="0"/>
              <a:t>: Анализ эффективности использования ИКТ, изучение динамики результатов, изучение рейтинга по предмету.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448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/>
          <a:lstStyle/>
          <a:p>
            <a:r>
              <a:rPr lang="ru-RU" sz="3600" dirty="0" smtClean="0"/>
              <a:t>Функции трех фаз технологии развития критического мышления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815307"/>
              </p:ext>
            </p:extLst>
          </p:nvPr>
        </p:nvGraphicFramePr>
        <p:xfrm>
          <a:off x="0" y="1196752"/>
          <a:ext cx="9144000" cy="523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59108">
                <a:tc>
                  <a:txBody>
                    <a:bodyPr/>
                    <a:lstStyle/>
                    <a:p>
                      <a:r>
                        <a:rPr lang="ru-RU" dirty="0" smtClean="0"/>
                        <a:t>Вызов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Осмысление содержания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Рефлексия</a:t>
                      </a:r>
                      <a:endParaRPr lang="ru-RU" dirty="0"/>
                    </a:p>
                  </a:txBody>
                  <a:tcPr/>
                </a:tc>
              </a:tr>
              <a:tr h="4870092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Мотивационная</a:t>
                      </a: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    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(побуждение к работе с новой информацией, пробуждение интереса к теме)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Информационная 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(вызов «на поверхность» имеющихся знании по теме)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Коммуникационная</a:t>
                      </a:r>
                      <a:b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(бесконфликтный обмен мнениями) 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Информационная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(получение новой информации по теме)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err="1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Систематизационная</a:t>
                      </a:r>
                      <a:endParaRPr lang="ru-RU" sz="1600" b="1" i="0" dirty="0" smtClean="0">
                        <a:solidFill>
                          <a:srgbClr val="333333"/>
                        </a:solidFill>
                        <a:effectLst/>
                        <a:latin typeface="Arial"/>
                      </a:endParaRP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(классификация полученной информации по категориям знания)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Коммуникационная</a:t>
                      </a: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(обмен мнениями о новой информации)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Информационная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(приобретение нового знания)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Мотивационная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(побуждение к дальнейшему расширению информационного поля)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 </a:t>
                      </a:r>
                      <a:r>
                        <a:rPr lang="ru-RU" sz="1600" b="1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Оценочная</a:t>
                      </a: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  <a:p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(соотнесение новой информации и имеющихся знаний, выработка собственной позиции,  </a:t>
                      </a: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ru-RU" sz="1600" b="0" i="0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оценка процесса)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6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956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316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30009563</vt:lpstr>
      <vt:lpstr>Презентация PowerPoint</vt:lpstr>
      <vt:lpstr>В условиях реализации требований ФГОС ООО наиболее актуальными становятся технологии:</vt:lpstr>
      <vt:lpstr>Проектная технология </vt:lpstr>
      <vt:lpstr>Проектная технология </vt:lpstr>
      <vt:lpstr>Технология интегрированного обучения</vt:lpstr>
      <vt:lpstr>Технология интегрированного обучения</vt:lpstr>
      <vt:lpstr>Технология интегрированного обучения или игровая технология?</vt:lpstr>
      <vt:lpstr>Информационно – коммуникационная технология</vt:lpstr>
      <vt:lpstr>Функции трех фаз технологии развития критического мышления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Варзаровы</dc:creator>
  <cp:lastModifiedBy>Варзаровы</cp:lastModifiedBy>
  <cp:revision>9</cp:revision>
  <dcterms:created xsi:type="dcterms:W3CDTF">2017-08-23T14:19:40Z</dcterms:created>
  <dcterms:modified xsi:type="dcterms:W3CDTF">2017-08-23T16:21:43Z</dcterms:modified>
</cp:coreProperties>
</file>