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107582"/>
            <a:ext cx="9448800" cy="304895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>
                <a:solidFill>
                  <a:srgbClr val="C00000"/>
                </a:solidFill>
              </a:rPr>
              <a:t/>
            </a:r>
            <a:br>
              <a:rPr lang="ru-RU" sz="4000" b="1" dirty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>
                <a:solidFill>
                  <a:srgbClr val="C00000"/>
                </a:solidFill>
              </a:rPr>
              <a:t/>
            </a:r>
            <a:br>
              <a:rPr lang="ru-RU" sz="4000" b="1" dirty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>
                <a:solidFill>
                  <a:srgbClr val="C00000"/>
                </a:solidFill>
              </a:rPr>
              <a:t/>
            </a:r>
            <a:br>
              <a:rPr lang="ru-RU" sz="4000" b="1" dirty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План </a:t>
            </a:r>
            <a:r>
              <a:rPr lang="ru-RU" sz="4000" b="1" dirty="0">
                <a:solidFill>
                  <a:srgbClr val="C00000"/>
                </a:solidFill>
              </a:rPr>
              <a:t>работы Ассоциации учителей географии </a:t>
            </a:r>
            <a:br>
              <a:rPr lang="ru-RU" sz="4000" b="1" dirty="0">
                <a:solidFill>
                  <a:srgbClr val="C00000"/>
                </a:solidFill>
              </a:rPr>
            </a:br>
            <a:r>
              <a:rPr lang="ru-RU" sz="4000" b="1" dirty="0">
                <a:solidFill>
                  <a:srgbClr val="C00000"/>
                </a:solidFill>
              </a:rPr>
              <a:t>Томской области </a:t>
            </a: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на </a:t>
            </a:r>
            <a:r>
              <a:rPr lang="ru-RU" sz="4000" b="1" dirty="0">
                <a:solidFill>
                  <a:srgbClr val="C00000"/>
                </a:solidFill>
              </a:rPr>
              <a:t>2017-2018 учебный </a:t>
            </a:r>
            <a:r>
              <a:rPr lang="ru-RU" sz="4000" b="1" dirty="0" smtClean="0">
                <a:solidFill>
                  <a:srgbClr val="C00000"/>
                </a:solidFill>
              </a:rPr>
              <a:t>год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1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851" y="321973"/>
            <a:ext cx="11423560" cy="643762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2016-2017 учебный год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Сентябрь</a:t>
            </a:r>
            <a:r>
              <a:rPr lang="ru-RU" sz="2800" b="1" dirty="0" smtClean="0">
                <a:solidFill>
                  <a:srgbClr val="002060"/>
                </a:solidFill>
              </a:rPr>
              <a:t> Создание Ассоциации учителей географии Томской области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Сентябрь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Полевой </a:t>
            </a:r>
            <a:r>
              <a:rPr lang="ru-RU" sz="2800" b="1" dirty="0">
                <a:solidFill>
                  <a:srgbClr val="002060"/>
                </a:solidFill>
              </a:rPr>
              <a:t>практикум по наукам о Земле «Познай и береги </a:t>
            </a:r>
            <a:r>
              <a:rPr lang="ru-RU" sz="2800" b="1" dirty="0" smtClean="0">
                <a:solidFill>
                  <a:srgbClr val="002060"/>
                </a:solidFill>
              </a:rPr>
              <a:t>природу</a:t>
            </a:r>
            <a:r>
              <a:rPr lang="ru-RU" sz="2800" b="1" dirty="0">
                <a:solidFill>
                  <a:srgbClr val="002060"/>
                </a:solidFill>
              </a:rPr>
              <a:t>!»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Сентябрь-октябрь </a:t>
            </a:r>
            <a:r>
              <a:rPr lang="ru-RU" sz="2800" b="1" dirty="0">
                <a:solidFill>
                  <a:srgbClr val="002060"/>
                </a:solidFill>
              </a:rPr>
              <a:t>Участие в организации и проведении регионального интеллектуально-творческого марафона «Эврика» для обучающихся 2-7 </a:t>
            </a:r>
            <a:r>
              <a:rPr lang="ru-RU" sz="2800" b="1" dirty="0" smtClean="0">
                <a:solidFill>
                  <a:srgbClr val="002060"/>
                </a:solidFill>
              </a:rPr>
              <a:t>классов  общеобразовательных </a:t>
            </a:r>
            <a:r>
              <a:rPr lang="ru-RU" sz="2800" b="1" dirty="0">
                <a:solidFill>
                  <a:srgbClr val="002060"/>
                </a:solidFill>
              </a:rPr>
              <a:t>организаций (предметная область «география</a:t>
            </a:r>
            <a:r>
              <a:rPr lang="ru-RU" sz="2800" b="1" dirty="0" smtClean="0">
                <a:solidFill>
                  <a:srgbClr val="002060"/>
                </a:solidFill>
              </a:rPr>
              <a:t>»)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Ноябрь </a:t>
            </a:r>
            <a:r>
              <a:rPr lang="ru-RU" sz="2800" b="1" dirty="0" smtClean="0">
                <a:solidFill>
                  <a:srgbClr val="002060"/>
                </a:solidFill>
              </a:rPr>
              <a:t>Региональный форум образовательных практик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Март </a:t>
            </a:r>
            <a:r>
              <a:rPr lang="ru-RU" sz="2800" b="1" dirty="0">
                <a:solidFill>
                  <a:srgbClr val="002060"/>
                </a:solidFill>
              </a:rPr>
              <a:t>Участие в организации и проведении региональной научно-практической конференции «Мир науки глазами детей» (секция география</a:t>
            </a:r>
            <a:r>
              <a:rPr lang="ru-RU" sz="2800" b="1" dirty="0" smtClean="0">
                <a:solidFill>
                  <a:srgbClr val="002060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Июнь</a:t>
            </a:r>
            <a:r>
              <a:rPr lang="ru-RU" sz="2800" b="1" dirty="0" smtClean="0">
                <a:solidFill>
                  <a:srgbClr val="002060"/>
                </a:solidFill>
              </a:rPr>
              <a:t> Участие </a:t>
            </a:r>
            <a:r>
              <a:rPr lang="ru-RU" sz="2800" b="1" dirty="0">
                <a:solidFill>
                  <a:srgbClr val="002060"/>
                </a:solidFill>
              </a:rPr>
              <a:t>в организации и проведении Фестиваля ассоциаций учителей предметников Томской области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85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62" y="437882"/>
            <a:ext cx="11300138" cy="61947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/>
              <a:t> </a:t>
            </a:r>
            <a:r>
              <a:rPr lang="ru-RU" smtClean="0"/>
              <a:t>                                      </a:t>
            </a:r>
            <a:r>
              <a:rPr lang="ru-RU" sz="2800" b="1" smtClean="0">
                <a:solidFill>
                  <a:schemeClr val="accent1">
                    <a:lumMod val="75000"/>
                  </a:schemeClr>
                </a:solidFill>
              </a:rPr>
              <a:t>Общесистемные мероприятия</a:t>
            </a:r>
          </a:p>
          <a:p>
            <a:pPr marL="0" indent="0" algn="ctr">
              <a:buNone/>
            </a:pP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25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августа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2017г </a:t>
            </a:r>
            <a:r>
              <a:rPr lang="ru-RU" sz="2800" b="1" dirty="0" smtClean="0">
                <a:solidFill>
                  <a:srgbClr val="002060"/>
                </a:solidFill>
              </a:rPr>
              <a:t>Региональный </a:t>
            </a:r>
            <a:r>
              <a:rPr lang="ru-RU" sz="2800" b="1" dirty="0">
                <a:solidFill>
                  <a:srgbClr val="002060"/>
                </a:solidFill>
              </a:rPr>
              <a:t>фестиваль педагогических идей и инновационных разработок «Актуальные проблемы преподавания географии в основной общеобразовательной школе в связи с введением ФГОС ООО</a:t>
            </a:r>
            <a:r>
              <a:rPr lang="ru-RU" sz="2800" b="1" dirty="0" smtClean="0">
                <a:solidFill>
                  <a:srgbClr val="002060"/>
                </a:solidFill>
              </a:rPr>
              <a:t>»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1-3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ноября 2017г</a:t>
            </a:r>
            <a:r>
              <a:rPr lang="ru-RU" sz="2800" b="1" dirty="0" smtClean="0">
                <a:solidFill>
                  <a:srgbClr val="002060"/>
                </a:solidFill>
              </a:rPr>
              <a:t>. День </a:t>
            </a:r>
            <a:r>
              <a:rPr lang="ru-RU" sz="2800" b="1" dirty="0">
                <a:solidFill>
                  <a:srgbClr val="002060"/>
                </a:solidFill>
              </a:rPr>
              <a:t>учителя географии в рамках I Всероссийского форума образовательных практик.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До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апреля 2018г</a:t>
            </a:r>
            <a:r>
              <a:rPr lang="ru-RU" sz="2800" b="1" dirty="0" smtClean="0">
                <a:solidFill>
                  <a:srgbClr val="002060"/>
                </a:solidFill>
              </a:rPr>
              <a:t>. Формирование </a:t>
            </a:r>
            <a:r>
              <a:rPr lang="ru-RU" sz="2800" b="1" dirty="0">
                <a:solidFill>
                  <a:srgbClr val="002060"/>
                </a:solidFill>
              </a:rPr>
              <a:t>банка лучших педагогических практик, методик и технологий (в электронном виде) в области географического </a:t>
            </a:r>
            <a:r>
              <a:rPr lang="ru-RU" sz="2800" b="1" dirty="0" smtClean="0">
                <a:solidFill>
                  <a:srgbClr val="002060"/>
                </a:solidFill>
              </a:rPr>
              <a:t>образования.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30-31 марта 2018. </a:t>
            </a:r>
            <a:r>
              <a:rPr lang="ru-RU" sz="2800" b="1" dirty="0">
                <a:solidFill>
                  <a:srgbClr val="002060"/>
                </a:solidFill>
              </a:rPr>
              <a:t>Участие в организации и проведении региональной научно-практической конференции «Мир науки глазами детей» (секция география) </a:t>
            </a:r>
          </a:p>
        </p:txBody>
      </p:sp>
    </p:spTree>
    <p:extLst>
      <p:ext uri="{BB962C8B-B14F-4D97-AF65-F5344CB8AC3E}">
        <p14:creationId xmlns:p14="http://schemas.microsoft.com/office/powerpoint/2010/main" val="36832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730" y="450762"/>
            <a:ext cx="11475076" cy="62462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Общесистемные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мероприятия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Март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2018г. </a:t>
            </a:r>
            <a:r>
              <a:rPr lang="ru-RU" sz="2800" b="1" dirty="0">
                <a:solidFill>
                  <a:srgbClr val="002060"/>
                </a:solidFill>
              </a:rPr>
              <a:t>Участие в организации и проведении Всероссийской научно-практической конференции «Мир под нашими ногами» (секция «География</a:t>
            </a:r>
            <a:r>
              <a:rPr lang="ru-RU" b="1" dirty="0" smtClean="0">
                <a:solidFill>
                  <a:srgbClr val="002060"/>
                </a:solidFill>
              </a:rPr>
              <a:t>»)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течение года </a:t>
            </a:r>
            <a:r>
              <a:rPr lang="ru-RU" sz="2800" b="1" dirty="0">
                <a:solidFill>
                  <a:srgbClr val="002060"/>
                </a:solidFill>
              </a:rPr>
              <a:t>Организация участия обучающихся во всероссийской олимпиаде школьников по географии (школьный, муниципальный, региональный и заключительный этапы</a:t>
            </a:r>
            <a:r>
              <a:rPr lang="ru-RU" sz="2800" b="1" dirty="0" smtClean="0">
                <a:solidFill>
                  <a:srgbClr val="002060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E5224E">
                    <a:lumMod val="75000"/>
                  </a:srgbClr>
                </a:solidFill>
              </a:rPr>
              <a:t>В течение года </a:t>
            </a:r>
            <a:r>
              <a:rPr lang="ru-RU" sz="2800" b="1" dirty="0" smtClean="0">
                <a:solidFill>
                  <a:srgbClr val="002060"/>
                </a:solidFill>
              </a:rPr>
              <a:t>Общественные </a:t>
            </a:r>
            <a:r>
              <a:rPr lang="ru-RU" sz="2800" b="1" dirty="0">
                <a:solidFill>
                  <a:srgbClr val="002060"/>
                </a:solidFill>
              </a:rPr>
              <a:t>обсуждения с учителями географии Концепции географического образования в рамках работы экспертной группы </a:t>
            </a:r>
            <a:r>
              <a:rPr lang="ru-RU" sz="2800" b="1" dirty="0" smtClean="0">
                <a:solidFill>
                  <a:srgbClr val="002060"/>
                </a:solidFill>
              </a:rPr>
              <a:t>Ассоциации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Июнь 2018 г </a:t>
            </a:r>
            <a:r>
              <a:rPr lang="ru-RU" sz="2800" b="1" dirty="0">
                <a:solidFill>
                  <a:srgbClr val="002060"/>
                </a:solidFill>
              </a:rPr>
              <a:t>Участие в организации и проведении Фестиваля ассоциаций </a:t>
            </a:r>
            <a:r>
              <a:rPr lang="ru-RU" sz="2800" b="1" dirty="0" smtClean="0">
                <a:solidFill>
                  <a:srgbClr val="002060"/>
                </a:solidFill>
              </a:rPr>
              <a:t>учителей </a:t>
            </a:r>
            <a:r>
              <a:rPr lang="ru-RU" sz="2800" b="1" dirty="0">
                <a:solidFill>
                  <a:srgbClr val="002060"/>
                </a:solidFill>
              </a:rPr>
              <a:t>предметников Томской </a:t>
            </a:r>
            <a:r>
              <a:rPr lang="ru-RU" sz="2800" b="1" dirty="0" smtClean="0">
                <a:solidFill>
                  <a:srgbClr val="002060"/>
                </a:solidFill>
              </a:rPr>
              <a:t>области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Август, ноябрь, март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, май </a:t>
            </a:r>
            <a:r>
              <a:rPr lang="ru-RU" sz="2800" b="1" dirty="0">
                <a:solidFill>
                  <a:srgbClr val="002060"/>
                </a:solidFill>
              </a:rPr>
              <a:t>Рабочее заседание Ассоциации</a:t>
            </a:r>
          </a:p>
          <a:p>
            <a:pPr marL="0" indent="0" algn="just">
              <a:buNone/>
            </a:pP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8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799" y="386366"/>
            <a:ext cx="11278673" cy="62977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Общее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образование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Ло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апреля 2018г. </a:t>
            </a:r>
            <a:r>
              <a:rPr lang="ru-RU" sz="2800" b="1" dirty="0">
                <a:solidFill>
                  <a:srgbClr val="002060"/>
                </a:solidFill>
              </a:rPr>
              <a:t>Участие в разработке программы регионального компонента </a:t>
            </a:r>
            <a:r>
              <a:rPr lang="ru-RU" sz="2800" b="1" dirty="0" smtClean="0">
                <a:solidFill>
                  <a:srgbClr val="002060"/>
                </a:solidFill>
              </a:rPr>
              <a:t>«</a:t>
            </a:r>
            <a:r>
              <a:rPr lang="ru-RU" sz="2800" b="1" dirty="0">
                <a:solidFill>
                  <a:srgbClr val="002060"/>
                </a:solidFill>
              </a:rPr>
              <a:t>География Томской области</a:t>
            </a:r>
            <a:r>
              <a:rPr lang="ru-RU" sz="2800" b="1" dirty="0" smtClean="0">
                <a:solidFill>
                  <a:srgbClr val="002060"/>
                </a:solidFill>
              </a:rPr>
              <a:t>»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Май-август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2018г. </a:t>
            </a:r>
            <a:r>
              <a:rPr lang="ru-RU" sz="2800" b="1" dirty="0">
                <a:solidFill>
                  <a:srgbClr val="002060"/>
                </a:solidFill>
              </a:rPr>
              <a:t>Участие в организации и проведении с преподавателями и студентами ГГФ ТГУ «Летних школ» для школьников и </a:t>
            </a:r>
            <a:r>
              <a:rPr lang="ru-RU" sz="2800" b="1" dirty="0" smtClean="0">
                <a:solidFill>
                  <a:srgbClr val="002060"/>
                </a:solidFill>
              </a:rPr>
              <a:t>учителей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Профессиональное образование 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течение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года </a:t>
            </a:r>
            <a:r>
              <a:rPr lang="ru-RU" sz="2800" b="1" dirty="0" smtClean="0">
                <a:solidFill>
                  <a:srgbClr val="002060"/>
                </a:solidFill>
              </a:rPr>
              <a:t>Организация </a:t>
            </a:r>
            <a:r>
              <a:rPr lang="ru-RU" sz="2800" b="1" dirty="0">
                <a:solidFill>
                  <a:srgbClr val="002060"/>
                </a:solidFill>
              </a:rPr>
              <a:t>и проведение курсовой </a:t>
            </a:r>
            <a:r>
              <a:rPr lang="ru-RU" sz="2800" b="1" dirty="0" smtClean="0">
                <a:solidFill>
                  <a:srgbClr val="002060"/>
                </a:solidFill>
              </a:rPr>
              <a:t>подготовки </a:t>
            </a:r>
            <a:r>
              <a:rPr lang="ru-RU" sz="2800" b="1" dirty="0">
                <a:solidFill>
                  <a:srgbClr val="002060"/>
                </a:solidFill>
              </a:rPr>
              <a:t>«Система </a:t>
            </a:r>
            <a:r>
              <a:rPr lang="ru-RU" sz="2800" b="1" dirty="0" smtClean="0">
                <a:solidFill>
                  <a:srgbClr val="002060"/>
                </a:solidFill>
              </a:rPr>
              <a:t>подготовки </a:t>
            </a:r>
            <a:r>
              <a:rPr lang="ru-RU" sz="2800" b="1" dirty="0">
                <a:solidFill>
                  <a:srgbClr val="002060"/>
                </a:solidFill>
              </a:rPr>
              <a:t>к ОГЭ и ЕГЭ по географии</a:t>
            </a:r>
            <a:r>
              <a:rPr lang="ru-RU" sz="2800" b="1" dirty="0" smtClean="0">
                <a:solidFill>
                  <a:srgbClr val="002060"/>
                </a:solidFill>
              </a:rPr>
              <a:t>»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В течение года </a:t>
            </a:r>
            <a:r>
              <a:rPr lang="ru-RU" sz="2800" b="1" dirty="0">
                <a:solidFill>
                  <a:srgbClr val="002060"/>
                </a:solidFill>
              </a:rPr>
              <a:t>Цикл постоянно действующих семинаров</a:t>
            </a:r>
            <a:r>
              <a:rPr lang="ru-RU" sz="2800" b="1" dirty="0" smtClean="0">
                <a:solidFill>
                  <a:srgbClr val="002060"/>
                </a:solidFill>
              </a:rPr>
              <a:t>: «</a:t>
            </a:r>
            <a:r>
              <a:rPr lang="ru-RU" sz="2800" b="1" dirty="0">
                <a:solidFill>
                  <a:srgbClr val="002060"/>
                </a:solidFill>
              </a:rPr>
              <a:t>Лаборатория обучения географии» - мастер-классы, лекции, практикумы по геологии, почвоведению, картографии, населению и прочим актуальным темам </a:t>
            </a:r>
            <a:r>
              <a:rPr lang="ru-RU" sz="2800" b="1" dirty="0" smtClean="0">
                <a:solidFill>
                  <a:srgbClr val="002060"/>
                </a:solidFill>
              </a:rPr>
              <a:t>(</a:t>
            </a:r>
            <a:r>
              <a:rPr lang="ru-RU" sz="2800" b="1" dirty="0">
                <a:solidFill>
                  <a:srgbClr val="002060"/>
                </a:solidFill>
              </a:rPr>
              <a:t>по отдельному плану)</a:t>
            </a:r>
          </a:p>
          <a:p>
            <a:pPr marL="0" indent="0" algn="just">
              <a:buNone/>
            </a:pP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91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093" y="386366"/>
            <a:ext cx="11681137" cy="647163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течение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года </a:t>
            </a:r>
            <a:r>
              <a:rPr lang="ru-RU" sz="2800" b="1" dirty="0" smtClean="0">
                <a:solidFill>
                  <a:srgbClr val="002060"/>
                </a:solidFill>
              </a:rPr>
              <a:t>Проведение </a:t>
            </a:r>
            <a:r>
              <a:rPr lang="ru-RU" sz="2800" b="1" dirty="0">
                <a:solidFill>
                  <a:srgbClr val="002060"/>
                </a:solidFill>
              </a:rPr>
              <a:t>конкурса для учителей географии по номинациям</a:t>
            </a:r>
            <a:r>
              <a:rPr lang="ru-RU" sz="2800" b="1" dirty="0" smtClean="0">
                <a:solidFill>
                  <a:srgbClr val="002060"/>
                </a:solidFill>
              </a:rPr>
              <a:t>: «</a:t>
            </a:r>
            <a:r>
              <a:rPr lang="ru-RU" sz="2800" b="1" dirty="0">
                <a:solidFill>
                  <a:srgbClr val="002060"/>
                </a:solidFill>
              </a:rPr>
              <a:t>Лучший урок географии в соответствии с требованиями ФГОС», «Лучший педагог-наставник 2018»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Географическое просвещение и популяризация географии, дополнительное образование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Октябрь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март </a:t>
            </a:r>
            <a:r>
              <a:rPr lang="ru-RU" sz="2800" b="1" dirty="0" smtClean="0">
                <a:solidFill>
                  <a:srgbClr val="002060"/>
                </a:solidFill>
              </a:rPr>
              <a:t>Цикл </a:t>
            </a:r>
            <a:r>
              <a:rPr lang="ru-RU" sz="2800" b="1" dirty="0">
                <a:solidFill>
                  <a:srgbClr val="002060"/>
                </a:solidFill>
              </a:rPr>
              <a:t>научно-популярных лекций по Наукам о </a:t>
            </a:r>
            <a:r>
              <a:rPr lang="ru-RU" sz="2800" b="1" dirty="0" smtClean="0">
                <a:solidFill>
                  <a:srgbClr val="002060"/>
                </a:solidFill>
              </a:rPr>
              <a:t>Земле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Ноябрь 2017 </a:t>
            </a:r>
            <a:r>
              <a:rPr lang="ru-RU" sz="2800" b="1" dirty="0" smtClean="0">
                <a:solidFill>
                  <a:srgbClr val="002060"/>
                </a:solidFill>
              </a:rPr>
              <a:t>Участие </a:t>
            </a:r>
            <a:r>
              <a:rPr lang="ru-RU" sz="2800" b="1" dirty="0">
                <a:solidFill>
                  <a:srgbClr val="002060"/>
                </a:solidFill>
              </a:rPr>
              <a:t>в организации и проведении Всероссийского географического </a:t>
            </a:r>
            <a:r>
              <a:rPr lang="ru-RU" sz="2800" b="1" dirty="0" smtClean="0">
                <a:solidFill>
                  <a:srgbClr val="002060"/>
                </a:solidFill>
              </a:rPr>
              <a:t>диктанта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Март-апрель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2018г. </a:t>
            </a:r>
            <a:r>
              <a:rPr lang="ru-RU" sz="2800" b="1" dirty="0">
                <a:solidFill>
                  <a:srgbClr val="002060"/>
                </a:solidFill>
              </a:rPr>
              <a:t>Участие в организации и проведении Регионального фестиваля проектных работ обучающихся </a:t>
            </a:r>
            <a:r>
              <a:rPr lang="ru-RU" sz="2800" b="1" dirty="0" smtClean="0">
                <a:solidFill>
                  <a:srgbClr val="002060"/>
                </a:solidFill>
              </a:rPr>
              <a:t>5-х</a:t>
            </a:r>
            <a:r>
              <a:rPr lang="ru-RU" sz="2800" b="1" dirty="0">
                <a:solidFill>
                  <a:srgbClr val="002060"/>
                </a:solidFill>
              </a:rPr>
              <a:t>, 6-х и 7-х </a:t>
            </a:r>
            <a:r>
              <a:rPr lang="ru-RU" sz="2800" b="1" dirty="0" smtClean="0">
                <a:solidFill>
                  <a:srgbClr val="002060"/>
                </a:solidFill>
              </a:rPr>
              <a:t>классов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Сентябрь-октябрь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2017г. </a:t>
            </a:r>
            <a:r>
              <a:rPr lang="ru-RU" sz="2800" b="1" dirty="0">
                <a:solidFill>
                  <a:srgbClr val="002060"/>
                </a:solidFill>
              </a:rPr>
              <a:t>Участие в организации и проведении регионального интеллектуально-творческого марафона «Эврика» для обучающихся 2-7 классов общеобразовательных организаций (предметная область «география»)</a:t>
            </a:r>
          </a:p>
        </p:txBody>
      </p:sp>
    </p:spTree>
    <p:extLst>
      <p:ext uri="{BB962C8B-B14F-4D97-AF65-F5344CB8AC3E}">
        <p14:creationId xmlns:p14="http://schemas.microsoft.com/office/powerpoint/2010/main" val="73458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214" y="206062"/>
            <a:ext cx="11895786" cy="66519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Экспертная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и издательская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деятельность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 течение года </a:t>
            </a:r>
            <a:r>
              <a:rPr lang="ru-RU" sz="2800" b="1" dirty="0" smtClean="0">
                <a:solidFill>
                  <a:srgbClr val="002060"/>
                </a:solidFill>
              </a:rPr>
              <a:t>Экспертиза </a:t>
            </a:r>
            <a:r>
              <a:rPr lang="ru-RU" sz="2800" b="1" dirty="0">
                <a:solidFill>
                  <a:srgbClr val="002060"/>
                </a:solidFill>
              </a:rPr>
              <a:t>программ, дидактических </a:t>
            </a:r>
            <a:r>
              <a:rPr lang="ru-RU" sz="2800" b="1" dirty="0" smtClean="0">
                <a:solidFill>
                  <a:srgbClr val="002060"/>
                </a:solidFill>
              </a:rPr>
              <a:t>материалов </a:t>
            </a:r>
            <a:r>
              <a:rPr lang="ru-RU" sz="2800" b="1" dirty="0">
                <a:solidFill>
                  <a:srgbClr val="002060"/>
                </a:solidFill>
              </a:rPr>
              <a:t>учителей </a:t>
            </a:r>
            <a:r>
              <a:rPr lang="ru-RU" sz="2800" b="1" dirty="0" smtClean="0">
                <a:solidFill>
                  <a:srgbClr val="002060"/>
                </a:solidFill>
              </a:rPr>
              <a:t>географии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E5224E">
                    <a:lumMod val="75000"/>
                  </a:srgbClr>
                </a:solidFill>
              </a:rPr>
              <a:t>В течение года </a:t>
            </a:r>
            <a:r>
              <a:rPr lang="ru-RU" sz="2800" b="1" dirty="0" smtClean="0">
                <a:solidFill>
                  <a:srgbClr val="002060"/>
                </a:solidFill>
              </a:rPr>
              <a:t>Участие </a:t>
            </a:r>
            <a:r>
              <a:rPr lang="ru-RU" sz="2800" b="1" dirty="0">
                <a:solidFill>
                  <a:srgbClr val="002060"/>
                </a:solidFill>
              </a:rPr>
              <a:t>в рецензировании материалов к сборнику «Учить и учиться» и др. сборников, </a:t>
            </a:r>
            <a:r>
              <a:rPr lang="ru-RU" sz="2800" b="1" dirty="0" smtClean="0">
                <a:solidFill>
                  <a:srgbClr val="002060"/>
                </a:solidFill>
              </a:rPr>
              <a:t>конференций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E5224E">
                    <a:lumMod val="75000"/>
                  </a:srgbClr>
                </a:solidFill>
              </a:rPr>
              <a:t>В течение года </a:t>
            </a:r>
            <a:r>
              <a:rPr lang="ru-RU" sz="2800" b="1" dirty="0" smtClean="0">
                <a:solidFill>
                  <a:srgbClr val="002060"/>
                </a:solidFill>
              </a:rPr>
              <a:t>Профессиональная </a:t>
            </a:r>
            <a:r>
              <a:rPr lang="ru-RU" sz="2800" b="1" dirty="0">
                <a:solidFill>
                  <a:srgbClr val="002060"/>
                </a:solidFill>
              </a:rPr>
              <a:t>поддержка педагогов-участников профессиональных конкурсов разного уровня (консультации, ходатайства и др.)</a:t>
            </a:r>
          </a:p>
        </p:txBody>
      </p:sp>
    </p:spTree>
    <p:extLst>
      <p:ext uri="{BB962C8B-B14F-4D97-AF65-F5344CB8AC3E}">
        <p14:creationId xmlns:p14="http://schemas.microsoft.com/office/powerpoint/2010/main" val="39816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53</TotalTime>
  <Words>505</Words>
  <Application>Microsoft Office PowerPoint</Application>
  <PresentationFormat>Широкоэкранный</PresentationFormat>
  <Paragraphs>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След самолета</vt:lpstr>
      <vt:lpstr>       План работы Ассоциации учителей географии  Томской области  на 2017-2018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работы Ассоциации учителей географии  Томской области  на 2017-2018 учебный год</dc:title>
  <dc:creator>Админ</dc:creator>
  <cp:lastModifiedBy>Админ</cp:lastModifiedBy>
  <cp:revision>7</cp:revision>
  <dcterms:created xsi:type="dcterms:W3CDTF">2017-08-24T15:31:49Z</dcterms:created>
  <dcterms:modified xsi:type="dcterms:W3CDTF">2017-08-24T16:52:57Z</dcterms:modified>
</cp:coreProperties>
</file>