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1" r:id="rId14"/>
    <p:sldId id="267" r:id="rId15"/>
    <p:sldId id="268" r:id="rId16"/>
    <p:sldId id="266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ripadvisor.ru/Attraction_Review-g665310-d2602300-Reviews-Bazhenov_Mineralogical_Museum-Tomsk_Tomsk_Oblast_Siberian_District.html" TargetMode="External"/><Relationship Id="rId13" Type="http://schemas.openxmlformats.org/officeDocument/2006/relationships/hyperlink" Target="http://www.tspu.edu.ru/museum" TargetMode="External"/><Relationship Id="rId3" Type="http://schemas.openxmlformats.org/officeDocument/2006/relationships/hyperlink" Target="https://www.tripadvisor.ru/Attraction_Review-g665310-d2602402-Reviews-Tomsk_Regional_Local_Lore_Museum-Tomsk_Tomsk_Oblast_Siberian_District.html" TargetMode="External"/><Relationship Id="rId7" Type="http://schemas.openxmlformats.org/officeDocument/2006/relationships/hyperlink" Target="http://tomskmuzles.ru/" TargetMode="External"/><Relationship Id="rId12" Type="http://schemas.openxmlformats.org/officeDocument/2006/relationships/hyperlink" Target="http://www.tsu.ru/university/museums/" TargetMode="External"/><Relationship Id="rId2" Type="http://schemas.openxmlformats.org/officeDocument/2006/relationships/hyperlink" Target="http://tomsk-story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ripadvisor.ru/Attraction_Review-g665310-d6491388-Reviews-Tomsk_Museum_of_the_Wood-Tomsk_Tomsk_Oblast_Siberian_District.html" TargetMode="External"/><Relationship Id="rId11" Type="http://schemas.openxmlformats.org/officeDocument/2006/relationships/hyperlink" Target="http://www.tsu.ru/university/museums/aretmuseum.php" TargetMode="External"/><Relationship Id="rId5" Type="http://schemas.openxmlformats.org/officeDocument/2006/relationships/hyperlink" Target="http://planetarium.tomsk.ru/" TargetMode="External"/><Relationship Id="rId10" Type="http://schemas.openxmlformats.org/officeDocument/2006/relationships/hyperlink" Target="https://www.tripadvisor.ru/Attraction_Review-g665310-d2603098-Reviews-Museum_of_Archaeology_and_Ethnography_of_Siberia_at_Tomsk_State_University-Tomsk_.html" TargetMode="External"/><Relationship Id="rId4" Type="http://schemas.openxmlformats.org/officeDocument/2006/relationships/hyperlink" Target="http://tomskmuseum.ru/" TargetMode="External"/><Relationship Id="rId9" Type="http://schemas.openxmlformats.org/officeDocument/2006/relationships/hyperlink" Target="http://www.tsu.ru/university/museums/minmuseum.php" TargetMode="External"/><Relationship Id="rId14" Type="http://schemas.openxmlformats.org/officeDocument/2006/relationships/hyperlink" Target="https://tpu.ru/university/meet-tpu/excurs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17441" y="437883"/>
            <a:ext cx="8785581" cy="332656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</a:rPr>
              <a:t>Методические рекомендации</a:t>
            </a:r>
            <a:br>
              <a:rPr lang="ru-RU" sz="3600" b="1" dirty="0" smtClean="0">
                <a:solidFill>
                  <a:srgbClr val="002060"/>
                </a:solidFill>
              </a:rPr>
            </a:br>
            <a:r>
              <a:rPr lang="ru-RU" sz="3600" b="1" dirty="0" smtClean="0">
                <a:solidFill>
                  <a:srgbClr val="002060"/>
                </a:solidFill>
              </a:rPr>
              <a:t>о преподавании в общеобразовательных организациях учебного предмета</a:t>
            </a:r>
            <a:r>
              <a:rPr lang="ru-RU" sz="3600" b="1" dirty="0">
                <a:solidFill>
                  <a:srgbClr val="002060"/>
                </a:solidFill>
              </a:rPr>
              <a:t/>
            </a:r>
            <a:br>
              <a:rPr lang="ru-RU" sz="3600" b="1" dirty="0">
                <a:solidFill>
                  <a:srgbClr val="002060"/>
                </a:solidFill>
              </a:rPr>
            </a:br>
            <a:r>
              <a:rPr lang="ru-RU" sz="3600" b="1" dirty="0">
                <a:solidFill>
                  <a:srgbClr val="002060"/>
                </a:solidFill>
              </a:rPr>
              <a:t>«География» в 2017/2018 учебном </a:t>
            </a:r>
            <a:r>
              <a:rPr lang="ru-RU" sz="3600" b="1" dirty="0" smtClean="0">
                <a:solidFill>
                  <a:srgbClr val="002060"/>
                </a:solidFill>
              </a:rPr>
              <a:t>году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70479" y="4369754"/>
            <a:ext cx="7677997" cy="1388534"/>
          </a:xfrm>
        </p:spPr>
        <p:txBody>
          <a:bodyPr>
            <a:noAutofit/>
          </a:bodyPr>
          <a:lstStyle/>
          <a:p>
            <a:r>
              <a:rPr lang="ru-RU" sz="2400" b="1" dirty="0"/>
              <a:t>Пономарева </a:t>
            </a:r>
            <a:r>
              <a:rPr lang="ru-RU" sz="2400" b="1" dirty="0" smtClean="0"/>
              <a:t>Е.Н., старший преподаватель ТОИПКРО</a:t>
            </a:r>
          </a:p>
          <a:p>
            <a:r>
              <a:rPr lang="ru-RU" sz="2400" b="1" dirty="0" smtClean="0"/>
              <a:t>Негодина И.С., учитель географии </a:t>
            </a:r>
          </a:p>
          <a:p>
            <a:r>
              <a:rPr lang="ru-RU" sz="2400" b="1" dirty="0" smtClean="0"/>
              <a:t>МАОУ «Зональненская СОШ» Томского района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22825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914" y="132008"/>
            <a:ext cx="12093261" cy="182558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Учебники, рекомендуемые к использованию при реализации </a:t>
            </a:r>
            <a:r>
              <a:rPr lang="ru-RU" b="1" dirty="0" smtClean="0">
                <a:solidFill>
                  <a:srgbClr val="002060"/>
                </a:solidFill>
              </a:rPr>
              <a:t>учебного </a:t>
            </a:r>
            <a:r>
              <a:rPr lang="ru-RU" b="1" dirty="0">
                <a:solidFill>
                  <a:srgbClr val="002060"/>
                </a:solidFill>
              </a:rPr>
              <a:t>предмета «География»</a:t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15350"/>
              </p:ext>
            </p:extLst>
          </p:nvPr>
        </p:nvGraphicFramePr>
        <p:xfrm>
          <a:off x="1957589" y="1225145"/>
          <a:ext cx="9865216" cy="5544312"/>
        </p:xfrm>
        <a:graphic>
          <a:graphicData uri="http://schemas.openxmlformats.org/drawingml/2006/table">
            <a:tbl>
              <a:tblPr firstRow="1" firstCol="1" bandRow="1"/>
              <a:tblGrid>
                <a:gridCol w="3690769"/>
                <a:gridCol w="2499228"/>
                <a:gridCol w="735251"/>
                <a:gridCol w="2939968"/>
              </a:tblGrid>
              <a:tr h="17558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 «География»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6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 А.И., Никол и на В. В., Липкина Е.К. и др.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 А.И., Николина В.В., Липкина Е.К. и др.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 А.И., Николина В.В., Липкина Е.К. и др.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 А.И., Николина В.В., Липкина Е.К. и др.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Баринова И.И., Плешаков А.А.,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Сонин НИ.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2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Герасимова Т.П.,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Неклюкова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Н.П.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Коринская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В. А.,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Душина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И.В.,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Щенев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В.А.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/ДРОФА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Баринова И.И.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*Дронов В.П., Ром В.Я.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64" marR="307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81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411724"/>
              </p:ext>
            </p:extLst>
          </p:nvPr>
        </p:nvGraphicFramePr>
        <p:xfrm>
          <a:off x="1450126" y="0"/>
          <a:ext cx="10604500" cy="6837075"/>
        </p:xfrm>
        <a:graphic>
          <a:graphicData uri="http://schemas.openxmlformats.org/drawingml/2006/table">
            <a:tbl>
              <a:tblPr firstRow="1" firstCol="1" bandRow="1"/>
              <a:tblGrid>
                <a:gridCol w="3967351"/>
                <a:gridCol w="2686518"/>
                <a:gridCol w="790349"/>
                <a:gridCol w="3160282"/>
              </a:tblGrid>
              <a:tr h="832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Домогацких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Е.М., Введенский Э.Л., Плешаков А.А.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География. Введение в географию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 слово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Домогацких Е.М., Алексеевский Н.И.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 слово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Домогацких Е.М., Алексеевский Н.И.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География. В 2 ч.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 слово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Домогацких Е.М., Алексеевский Н.И.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 слово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Домогацких Е.М., Алексеевский Н.И., Клюев Н.Н.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 слово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8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Дронов В.П., Савельева Л.Е. /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 ред. Дронова В.П.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/ДРОФА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Душина И.В., Коринская В.А., 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Щенев В.А. / Под ред. Дронова В.П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Дронов В.П., Баринова И.И., Ром В.Я. / Под ред. Дронова В.П.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25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 Дронов В.П., Баринова И.И., Ром В.Я. / Под ред. Дронова В.П.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95" marR="574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142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349218"/>
              </p:ext>
            </p:extLst>
          </p:nvPr>
        </p:nvGraphicFramePr>
        <p:xfrm>
          <a:off x="1335111" y="0"/>
          <a:ext cx="10856889" cy="6972507"/>
        </p:xfrm>
        <a:graphic>
          <a:graphicData uri="http://schemas.openxmlformats.org/drawingml/2006/table">
            <a:tbl>
              <a:tblPr firstRow="1" firstCol="1" bandRow="1"/>
              <a:tblGrid>
                <a:gridCol w="4061776"/>
                <a:gridCol w="2750456"/>
                <a:gridCol w="809159"/>
                <a:gridCol w="3235498"/>
              </a:tblGrid>
              <a:tr h="782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Климанова О.А., Климанов В.В.,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Ким Э.В. и др. / Под ред. Климановой О.А.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Климанова О.А., Климанов В.В., Ким Э.В. и др. / Под ред. Климановой О.А.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 А.И., Низовцев В.А, Ким Э.В. и др. / Под ред. Алексеева А.И.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Алексеев А.И., Низовцев В. А, Ким Э.В. и др. / Под ред. Алексеева А.И.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Летягин А.А. / Под ред. Дронова В.П.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География. Начальный курс. 5 класс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Издательский центр ВЕНТАНА-ГРАФ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Летягин А.А. / Под ред. Дронова В.П.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География. Начальный курс. 6 класс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Издательский центр ВЕНТАНА-ГРАФ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Душина И.В., Смоктунович Т.Д. /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 ред. Дронова В.П.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География. Материки, океаны, народы и страны. 7 класс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Издательский центр ВЕНТАНА-ГРАФ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Пятунин В.Б., Таможняя Е. А. /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Под ред. Дронова В.П.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России. Природа. Население. 8 класс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Издательский центр ВЕНТАНА-ГРАФ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9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Таможняя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Е.А., </a:t>
                      </a:r>
                      <a:r>
                        <a:rPr lang="ru-RU" sz="1800" b="1" dirty="0" err="1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Толкунова</a:t>
                      </a: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С.Г. / 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 ред. Дронова В.П.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России. Хозяйство. Регионы. 9 класс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Издательский центр ВЕНТАНА-ГРАФ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90" marR="5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048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454318"/>
              </p:ext>
            </p:extLst>
          </p:nvPr>
        </p:nvGraphicFramePr>
        <p:xfrm>
          <a:off x="2446987" y="1236371"/>
          <a:ext cx="8393584" cy="4517559"/>
        </p:xfrm>
        <a:graphic>
          <a:graphicData uri="http://schemas.openxmlformats.org/drawingml/2006/table">
            <a:tbl>
              <a:tblPr firstRow="1" firstCol="1" bandRow="1"/>
              <a:tblGrid>
                <a:gridCol w="3140205"/>
                <a:gridCol w="2126410"/>
                <a:gridCol w="625570"/>
                <a:gridCol w="2501399"/>
              </a:tblGrid>
              <a:tr h="11209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Лобжанидзе А. А.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5-6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Кузнецов А.П., Савельева Л.Е., Дронов В.П.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9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Дронов В.П., Савельева Л.Е.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09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Дронов В.П., Савельева Л.Е.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73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398780"/>
              </p:ext>
            </p:extLst>
          </p:nvPr>
        </p:nvGraphicFramePr>
        <p:xfrm>
          <a:off x="669700" y="296218"/>
          <a:ext cx="11397804" cy="6452311"/>
        </p:xfrm>
        <a:graphic>
          <a:graphicData uri="http://schemas.openxmlformats.org/drawingml/2006/table">
            <a:tbl>
              <a:tblPr firstRow="1" firstCol="1" bandRow="1"/>
              <a:tblGrid>
                <a:gridCol w="4264143"/>
                <a:gridCol w="2887492"/>
                <a:gridCol w="849473"/>
                <a:gridCol w="3396696"/>
              </a:tblGrid>
              <a:tr h="64340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 «География» (базовый уровень)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5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Бахчиева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О.А. / Под ред. Дронова В.П.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География. Экономическая и социальная география мира. 10-11 классы: базовый уровень, углублённый уровень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Издательский центр ВЕНТАНА-ГРАФ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Гладкий ЮН, Николина В.В.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(базовый уровень)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Гладкий Ю.Н., Николина В.В.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(базовый уровень)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0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Домогацких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Е.М., Алексеевский Н.И.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География. В 2 ч (базовый уровень)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 слово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Кузнецов А.П., Ким Э.В.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(базовый уровень)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4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Максаковский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В.П.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(базовый уровень)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10-11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 «Просвещение»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22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53332"/>
              </p:ext>
            </p:extLst>
          </p:nvPr>
        </p:nvGraphicFramePr>
        <p:xfrm>
          <a:off x="708337" y="154547"/>
          <a:ext cx="11294771" cy="6268775"/>
        </p:xfrm>
        <a:graphic>
          <a:graphicData uri="http://schemas.openxmlformats.org/drawingml/2006/table">
            <a:tbl>
              <a:tblPr firstRow="1" firstCol="1" bandRow="1"/>
              <a:tblGrid>
                <a:gridCol w="4225596"/>
                <a:gridCol w="2861389"/>
                <a:gridCol w="841794"/>
                <a:gridCol w="3365992"/>
              </a:tblGrid>
              <a:tr h="88016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(углубленный уровень</a:t>
                      </a:r>
                      <a:r>
                        <a:rPr lang="ru-RU" sz="2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28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Домогацких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Е.М., Алексеевский Н.И.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(углубленный уровень)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 слово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Домогацких</a:t>
                      </a: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Е.М., Алексеевский Н.И.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(углубленный уровень)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Русское слово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Холина В.Н.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География. Углубленный уровень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Холина В.Н.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География. Углубленный уровень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ДРОФА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80" marR="481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64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668" y="685800"/>
            <a:ext cx="12050331" cy="35738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На основании приказа Министерства образования и науки Российской Федерации от 08 июня 2017 № 535 в Федеральный перечень учебников включены: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169049"/>
              </p:ext>
            </p:extLst>
          </p:nvPr>
        </p:nvGraphicFramePr>
        <p:xfrm>
          <a:off x="435735" y="1725771"/>
          <a:ext cx="11462196" cy="4565904"/>
        </p:xfrm>
        <a:graphic>
          <a:graphicData uri="http://schemas.openxmlformats.org/drawingml/2006/table">
            <a:tbl>
              <a:tblPr firstRow="1" firstCol="1" bandRow="1"/>
              <a:tblGrid>
                <a:gridCol w="2152919"/>
                <a:gridCol w="3577580"/>
                <a:gridCol w="4754458"/>
                <a:gridCol w="977239"/>
              </a:tblGrid>
              <a:tr h="2422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Учебный предмет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Издательство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Авторы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География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Открытое акционерное общество «Издательство «Просвещение»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Лифанова Т.М., Соломина Е.Н.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</a:t>
                      </a:r>
                      <a:endParaRPr lang="ru-RU" sz="2000" b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Открытое акционерное общество «Издательство «Просвещение»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Лифанова Т.М., Соломина Е.Н.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 </a:t>
                      </a:r>
                      <a:endParaRPr lang="ru-RU" sz="2000" b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Открытое акционерное общество «Издательство «Просвещение»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Лифанова Т.М., Соломина Е.Н.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90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r>
                        <a:rPr lang="ru-RU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b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Открытое акционерное общество «Издательство «Просвещение»</a:t>
                      </a:r>
                      <a:endParaRPr lang="ru-RU" sz="2000" b="1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Лифанова Т.М., Соломина Е.Н.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46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>
                <a:solidFill>
                  <a:srgbClr val="002060"/>
                </a:solidFill>
              </a:rPr>
              <a:t>С</a:t>
            </a:r>
            <a:r>
              <a:rPr lang="ru-RU" sz="4800" b="1" dirty="0" smtClean="0">
                <a:solidFill>
                  <a:srgbClr val="002060"/>
                </a:solidFill>
              </a:rPr>
              <a:t>пасибо за внимание</a:t>
            </a: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87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60797"/>
            <a:ext cx="10018713" cy="859665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Концепция географического образования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3341" y="965915"/>
            <a:ext cx="10921283" cy="5782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Географическое образование </a:t>
            </a:r>
            <a:r>
              <a:rPr lang="ru-RU" b="1" dirty="0" smtClean="0">
                <a:solidFill>
                  <a:srgbClr val="C00000"/>
                </a:solidFill>
              </a:rPr>
              <a:t>должно</a:t>
            </a:r>
            <a:r>
              <a:rPr lang="ru-RU" b="1" dirty="0"/>
              <a:t>: </a:t>
            </a:r>
          </a:p>
          <a:p>
            <a:pPr algn="just"/>
            <a:r>
              <a:rPr lang="ru-RU" b="1" dirty="0" smtClean="0"/>
              <a:t>использовать </a:t>
            </a:r>
            <a:r>
              <a:rPr lang="ru-RU" b="1" dirty="0"/>
              <a:t>потенциал географии как яркого, увлекательного, образного предмета, позволяющего преподносить информацию максимально доступными для восприятия современными </a:t>
            </a:r>
            <a:r>
              <a:rPr lang="ru-RU" b="1" dirty="0" smtClean="0"/>
              <a:t>средствами;  </a:t>
            </a:r>
            <a:endParaRPr lang="ru-RU" b="1" dirty="0"/>
          </a:p>
          <a:p>
            <a:pPr algn="just"/>
            <a:r>
              <a:rPr lang="ru-RU" b="1" dirty="0" smtClean="0"/>
              <a:t>воспитывать </a:t>
            </a:r>
            <a:r>
              <a:rPr lang="ru-RU" b="1" dirty="0"/>
              <a:t>чувства патриотизма, гражданского долга, глубокого понимания национальной и государственной </a:t>
            </a:r>
            <a:r>
              <a:rPr lang="ru-RU" b="1" dirty="0" smtClean="0"/>
              <a:t>специфики;  </a:t>
            </a:r>
            <a:endParaRPr lang="ru-RU" b="1" dirty="0"/>
          </a:p>
          <a:p>
            <a:pPr algn="just"/>
            <a:r>
              <a:rPr lang="ru-RU" b="1" dirty="0" smtClean="0"/>
              <a:t>предоставлять </a:t>
            </a:r>
            <a:r>
              <a:rPr lang="ru-RU" b="1" dirty="0"/>
              <a:t>каждому обучающемуся возможность достижения высокого уровня географической культуры и географических знаний, необходимого для дальнейшей успешной жизни в обществе, в том числе для решения практических </a:t>
            </a:r>
            <a:r>
              <a:rPr lang="ru-RU" b="1" dirty="0" smtClean="0"/>
              <a:t>задач;</a:t>
            </a:r>
          </a:p>
          <a:p>
            <a:pPr algn="just"/>
            <a:r>
              <a:rPr lang="ru-RU" b="1" dirty="0" smtClean="0"/>
              <a:t>обеспечивать </a:t>
            </a:r>
            <a:r>
              <a:rPr lang="ru-RU" b="1" dirty="0"/>
              <a:t>изучение географии в соответствии с запросами учащихся и предусматривать их подготовку как на базовом, так и на углубленном </a:t>
            </a:r>
            <a:r>
              <a:rPr lang="ru-RU" b="1" dirty="0" smtClean="0"/>
              <a:t>уровне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32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004" y="167426"/>
            <a:ext cx="10833323" cy="94015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Н</a:t>
            </a:r>
            <a:r>
              <a:rPr lang="ru-RU" b="1" dirty="0" smtClean="0">
                <a:solidFill>
                  <a:srgbClr val="002060"/>
                </a:solidFill>
              </a:rPr>
              <a:t>ормативные </a:t>
            </a:r>
            <a:r>
              <a:rPr lang="ru-RU" b="1" dirty="0">
                <a:solidFill>
                  <a:srgbClr val="002060"/>
                </a:solidFill>
              </a:rPr>
              <a:t>и </a:t>
            </a:r>
            <a:r>
              <a:rPr lang="ru-RU" b="1" dirty="0" smtClean="0">
                <a:solidFill>
                  <a:srgbClr val="002060"/>
                </a:solidFill>
              </a:rPr>
              <a:t>распорядительные документы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7004" y="1107583"/>
            <a:ext cx="11086079" cy="570534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b="1" dirty="0"/>
              <a:t>Федеральный закон «Об образовании в Российской Федерации» от 29.12.2012 № 273-ФЗ (ред. от 01.05.2017, с изм. от 05.07.2017).</a:t>
            </a:r>
          </a:p>
          <a:p>
            <a:pPr marL="0" indent="0">
              <a:buNone/>
            </a:pPr>
            <a:r>
              <a:rPr lang="ru-RU" b="1" dirty="0"/>
              <a:t>2 Приказ Министерства образования Российской Федерации от 05.03.2004 N 1089 (ред. от 07.06.2017) «Об утверждении федерального компонента государственных образовательных стандартов начального общего, основного общего и среднего (полного) общего образования</a:t>
            </a:r>
            <a:r>
              <a:rPr lang="ru-RU" b="1" dirty="0" smtClean="0"/>
              <a:t>».</a:t>
            </a:r>
          </a:p>
          <a:p>
            <a:pPr marL="0" indent="0">
              <a:buNone/>
            </a:pPr>
            <a:r>
              <a:rPr lang="ru-RU" b="1" dirty="0"/>
              <a:t>6</a:t>
            </a:r>
            <a:r>
              <a:rPr lang="ru-RU" b="1" dirty="0" smtClean="0"/>
              <a:t>. </a:t>
            </a:r>
            <a:r>
              <a:rPr lang="ru-RU" b="1" dirty="0"/>
              <a:t>Приказ Министерства образования и науки Российской Федерации от 31.03.2014 N 253 (ред. от 05.07.2017) «Об утверждении федерального перечня учебников, рекомендуемых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</a:t>
            </a:r>
            <a:r>
              <a:rPr lang="ru-RU" b="1" dirty="0" smtClean="0"/>
              <a:t>».</a:t>
            </a:r>
          </a:p>
          <a:p>
            <a:pPr marL="0" indent="0">
              <a:buNone/>
            </a:pPr>
            <a:r>
              <a:rPr lang="ru-RU" b="1" dirty="0"/>
              <a:t>13. Письмо Департамента общего образования Томской области от 18.04.2017 №1360/01-08 «О формировании учебных планов общеобразовательных организаций Томской области на 2017-2018 учебный год, реализующих ФГОС основного общего образования».</a:t>
            </a:r>
          </a:p>
          <a:p>
            <a:pPr marL="0" indent="0">
              <a:buNone/>
            </a:pPr>
            <a:r>
              <a:rPr lang="ru-RU" b="1" dirty="0"/>
              <a:t>14. Письмо Департамента общего образования Томской области от 18.04.2017 № 1358/01-08 «О формировании учебных планов общеобразовательных организаций Томской области на 2017-2018 учебный год, осуществляющих образовательную деятельность в соответствии с приказом </a:t>
            </a:r>
            <a:r>
              <a:rPr lang="ru-RU" b="1" dirty="0" err="1"/>
              <a:t>Минобрнауки</a:t>
            </a:r>
            <a:r>
              <a:rPr lang="ru-RU" b="1" dirty="0"/>
              <a:t> РФ от 09. 03. 2004 № 1312».</a:t>
            </a:r>
          </a:p>
          <a:p>
            <a:pPr marL="0" indent="0">
              <a:buNone/>
            </a:pPr>
            <a:r>
              <a:rPr lang="ru-RU" b="1" dirty="0"/>
              <a:t>15. Проект Концепции развития географического образования в Российской Федерации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74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546" y="334851"/>
            <a:ext cx="12037453" cy="94015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Особенности преподавания учебного предмета «</a:t>
            </a:r>
            <a:r>
              <a:rPr lang="ru-RU" b="1" dirty="0" smtClean="0">
                <a:solidFill>
                  <a:srgbClr val="002060"/>
                </a:solidFill>
              </a:rPr>
              <a:t>География» в </a:t>
            </a:r>
            <a:r>
              <a:rPr lang="ru-RU" b="1" dirty="0">
                <a:solidFill>
                  <a:srgbClr val="002060"/>
                </a:solidFill>
              </a:rPr>
              <a:t>2017-2018 учебном году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7280" y="1081825"/>
            <a:ext cx="11264720" cy="5628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dirty="0" smtClean="0"/>
              <a:t>Обучение </a:t>
            </a:r>
            <a:r>
              <a:rPr lang="ru-RU" sz="3200" b="1" dirty="0"/>
              <a:t>в 5-7 классах будет осуществляться в соответствии с требованиями ФГОС основного общего </a:t>
            </a:r>
            <a:r>
              <a:rPr lang="ru-RU" sz="3200" b="1" dirty="0" smtClean="0"/>
              <a:t>образования,</a:t>
            </a:r>
          </a:p>
          <a:p>
            <a:pPr marL="0" indent="0" algn="just">
              <a:buNone/>
            </a:pPr>
            <a:r>
              <a:rPr lang="ru-RU" sz="3200" b="1" dirty="0" smtClean="0"/>
              <a:t>в </a:t>
            </a:r>
            <a:r>
              <a:rPr lang="ru-RU" sz="3200" b="1" dirty="0"/>
              <a:t>8-11 классах - в соответствии с приказом Министерства образования РФ от 05.03.2004 г. № 1089 «Об утверждении федерального компонента государственных образовательных стандартов начального общего, основного общего и среднего (полного) общего образования».</a:t>
            </a:r>
          </a:p>
        </p:txBody>
      </p:sp>
    </p:spTree>
    <p:extLst>
      <p:ext uri="{BB962C8B-B14F-4D97-AF65-F5344CB8AC3E}">
        <p14:creationId xmlns:p14="http://schemas.microsoft.com/office/powerpoint/2010/main" val="19980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283336"/>
            <a:ext cx="10018713" cy="1275008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Особенности преподавания учебного предмета «География» в 2017-2018 учебном году</a:t>
            </a:r>
            <a:br>
              <a:rPr lang="ru-RU" sz="3600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4705" y="1159097"/>
            <a:ext cx="10998558" cy="5473521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rgbClr val="C00000"/>
                </a:solidFill>
              </a:rPr>
              <a:t>Основное общее образование</a:t>
            </a:r>
            <a:r>
              <a:rPr lang="ru-RU" sz="2800" b="1" dirty="0" smtClean="0"/>
              <a:t>.</a:t>
            </a:r>
          </a:p>
          <a:p>
            <a:pPr marL="0" indent="0" algn="just">
              <a:buNone/>
            </a:pPr>
            <a:r>
              <a:rPr lang="ru-RU" sz="2800" b="1" dirty="0" smtClean="0"/>
              <a:t>«</a:t>
            </a:r>
            <a:r>
              <a:rPr lang="ru-RU" sz="2800" b="1" dirty="0"/>
              <a:t>География» входит в образовательную область «Общественно-научные предметы</a:t>
            </a:r>
            <a:r>
              <a:rPr lang="ru-RU" sz="2800" b="1" dirty="0" smtClean="0"/>
              <a:t>».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689665"/>
              </p:ext>
            </p:extLst>
          </p:nvPr>
        </p:nvGraphicFramePr>
        <p:xfrm>
          <a:off x="3052294" y="2846229"/>
          <a:ext cx="7083381" cy="1635150"/>
        </p:xfrm>
        <a:graphic>
          <a:graphicData uri="http://schemas.openxmlformats.org/drawingml/2006/table">
            <a:tbl>
              <a:tblPr/>
              <a:tblGrid>
                <a:gridCol w="3146318"/>
                <a:gridCol w="1290283"/>
                <a:gridCol w="1323390"/>
                <a:gridCol w="1323390"/>
              </a:tblGrid>
              <a:tr h="647166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Учебные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предметы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часов в неделю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2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986259"/>
              </p:ext>
            </p:extLst>
          </p:nvPr>
        </p:nvGraphicFramePr>
        <p:xfrm>
          <a:off x="3052293" y="4693405"/>
          <a:ext cx="7083382" cy="1939213"/>
        </p:xfrm>
        <a:graphic>
          <a:graphicData uri="http://schemas.openxmlformats.org/drawingml/2006/table">
            <a:tbl>
              <a:tblPr/>
              <a:tblGrid>
                <a:gridCol w="3670950"/>
                <a:gridCol w="1706216"/>
                <a:gridCol w="1706216"/>
              </a:tblGrid>
              <a:tr h="634928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Учебные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предметы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Классы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часов в неделю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44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VIII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IХ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93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компонент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93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 b="1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636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4310" y="38637"/>
            <a:ext cx="10022693" cy="152413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8946" y="1210614"/>
            <a:ext cx="10972800" cy="5486399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Среднее </a:t>
            </a:r>
            <a:r>
              <a:rPr lang="ru-RU" b="1" dirty="0">
                <a:solidFill>
                  <a:srgbClr val="C00000"/>
                </a:solidFill>
              </a:rPr>
              <a:t>общее образование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663331"/>
              </p:ext>
            </p:extLst>
          </p:nvPr>
        </p:nvGraphicFramePr>
        <p:xfrm>
          <a:off x="2163650" y="1734419"/>
          <a:ext cx="9343353" cy="47909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149548"/>
                <a:gridCol w="3246764"/>
                <a:gridCol w="1947041"/>
              </a:tblGrid>
              <a:tr h="48106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Федеральный компонент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6183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Обязательные учебные предметы на базовом уровне (инвариантная часть)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427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предметы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часов за два года обучения (10/11 классы – объём часов в год (неделю)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212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предметы по выбору на базовом или профильном уровнях / (количество часов за два года обучения)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21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Базовый уровень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Профильный уровень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06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 (1/1)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210 (3/3)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069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043" y="0"/>
            <a:ext cx="10028789" cy="152413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190" y="1236372"/>
            <a:ext cx="10459834" cy="562162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Раздел </a:t>
            </a:r>
            <a:r>
              <a:rPr lang="ru-RU" b="1" dirty="0">
                <a:solidFill>
                  <a:srgbClr val="C00000"/>
                </a:solidFill>
              </a:rPr>
              <a:t>II.9 ФГОС </a:t>
            </a:r>
            <a:r>
              <a:rPr lang="ru-RU" b="1" dirty="0"/>
              <a:t>среднего общего образования: «Предметные результаты освоения основной образовательной программы среднего общего образования для учебных предметов на углубленном уровне ориентированы преимущественно на подготовку к последующему профессиональному образованию, развитие индивидуальных способностей, обучающихся путем более глубокого, чем это предусматривается базовым курсом, освоением основ наук, систематических знаний и способов действий, присущих данному учебному предмету».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b="1" dirty="0"/>
              <a:t>С</a:t>
            </a:r>
            <a:r>
              <a:rPr lang="ru-RU" b="1" dirty="0" smtClean="0"/>
              <a:t>оциально-экономический профиль: «</a:t>
            </a:r>
            <a:r>
              <a:rPr lang="ru-RU" b="1" dirty="0"/>
              <a:t>Математика», «Обществознание», «География»,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Биолого-географический профиль: «</a:t>
            </a:r>
            <a:r>
              <a:rPr lang="ru-RU" b="1" dirty="0"/>
              <a:t>География», «Биология», «Математика</a:t>
            </a:r>
            <a:r>
              <a:rPr lang="ru-RU" b="1" dirty="0" smtClean="0"/>
              <a:t>».</a:t>
            </a:r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2067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6215" y="428224"/>
            <a:ext cx="12116872" cy="936938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Рекомендации по разработке рабочих программ учебных предметов, курсов </a:t>
            </a:r>
            <a:r>
              <a:rPr lang="ru-RU" b="1" dirty="0" smtClean="0">
                <a:solidFill>
                  <a:srgbClr val="002060"/>
                </a:solidFill>
              </a:rPr>
              <a:t>и </a:t>
            </a:r>
            <a:r>
              <a:rPr lang="ru-RU" b="1" dirty="0">
                <a:solidFill>
                  <a:srgbClr val="002060"/>
                </a:solidFill>
              </a:rPr>
              <a:t>курсов внеурочной деятельности</a:t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56066" y="1197735"/>
            <a:ext cx="10998557" cy="5673145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/>
              <a:t>Согласно ст. 28 п.6 «Закона об образовании в Российской Федерации» № 273-ФЗ разработка и утверждение рабочих программ по обязательным учебным предметам, элективным и факультативным курсам относится к компетенции образовательной организации. </a:t>
            </a:r>
          </a:p>
          <a:p>
            <a:pPr algn="just"/>
            <a:r>
              <a:rPr lang="ru-RU" sz="2800" b="1" dirty="0"/>
              <a:t>	Структура рабочей программы утверждается образовательной организацией самостоятельно в соответствии с письмом Министерства образования и науки РФ «О рабочих программах учебных предметов» от 28.10.15 № 08-1786 и приказами Министерства образования и науки РФ от 31 декабря 2015 г. № 1576, 1577, 1578 «О внесении изменений в федеральный государственный образовательный стандарт…»).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234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847586"/>
              </p:ext>
            </p:extLst>
          </p:nvPr>
        </p:nvGraphicFramePr>
        <p:xfrm>
          <a:off x="1481070" y="389586"/>
          <a:ext cx="9700547" cy="6468411"/>
        </p:xfrm>
        <a:graphic>
          <a:graphicData uri="http://schemas.openxmlformats.org/drawingml/2006/table">
            <a:tbl>
              <a:tblPr firstRow="1" firstCol="1" bandRow="1"/>
              <a:tblGrid>
                <a:gridCol w="3743158"/>
                <a:gridCol w="5957389"/>
              </a:tblGrid>
              <a:tr h="4393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Название музея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Сайт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Музей истории г. Томска</a:t>
                      </a:r>
                      <a:endParaRPr lang="ru-RU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u="non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http://tomsk-story.ru/</a:t>
                      </a:r>
                      <a:endParaRPr lang="ru-RU" sz="1800" u="none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8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Томский областной краеведческий музей им. М.Б. Шатилова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http://tomskmuseum.ru/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Томский планетарий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/>
                        </a:rPr>
                        <a:t>http://planetarium.tomsk.ru/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/>
                        </a:rPr>
                        <a:t>Томский музей леса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7"/>
                        </a:rPr>
                        <a:t>http://tomskmuzles.ru/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8"/>
                        </a:rPr>
                        <a:t>Минералогический музей им. И.К. Баженова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9"/>
                        </a:rPr>
                        <a:t>http://www.tsu.ru/university/museums/minmuseum.php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6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0"/>
                        </a:rPr>
                        <a:t>Музей археологии и этнографии Сибири им. В.М. Флоринского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1"/>
                        </a:rPr>
                        <a:t>http://www.tsu.ru/university/museums/aretmuseum.php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87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Экскурсионно-музейный комплекс ТГУ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2"/>
                        </a:rPr>
                        <a:t>http://www.tsu.ru/university/museums/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3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Музейный комплекс ТГПУ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3"/>
                        </a:rPr>
                        <a:t>http://www.tspu.edu.ru/museum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38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Комплекс музеев ТПУ</a:t>
                      </a:r>
                      <a:endParaRPr lang="ru-RU" sz="1800" b="1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u="sng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14"/>
                        </a:rPr>
                        <a:t>https://tpu.ru/university/meet-tpu/excursion</a:t>
                      </a:r>
                      <a:endParaRPr lang="ru-RU" sz="1800" b="1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70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261</TotalTime>
  <Words>1522</Words>
  <Application>Microsoft Office PowerPoint</Application>
  <PresentationFormat>Широкоэкранный</PresentationFormat>
  <Paragraphs>295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Corbel</vt:lpstr>
      <vt:lpstr>Times New Roman</vt:lpstr>
      <vt:lpstr>Параллакс</vt:lpstr>
      <vt:lpstr>Методические рекомендации о преподавании в общеобразовательных организациях учебного предмета «География» в 2017/2018 учебном году </vt:lpstr>
      <vt:lpstr>Концепция географического образования</vt:lpstr>
      <vt:lpstr>Нормативные и распорядительные документы</vt:lpstr>
      <vt:lpstr>Особенности преподавания учебного предмета «География» в 2017-2018 учебном году </vt:lpstr>
      <vt:lpstr>Особенности преподавания учебного предмета «География» в 2017-2018 учебном году </vt:lpstr>
      <vt:lpstr>Презентация PowerPoint</vt:lpstr>
      <vt:lpstr>Презентация PowerPoint</vt:lpstr>
      <vt:lpstr>Рекомендации по разработке рабочих программ учебных предметов, курсов и курсов внеурочной деятельности </vt:lpstr>
      <vt:lpstr>Презентация PowerPoint</vt:lpstr>
      <vt:lpstr>Учебники, рекомендуемые к использованию при реализации учебного предмета «География»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 основании приказа Министерства образования и науки Российской Федерации от 08 июня 2017 № 535 в Федеральный перечень учебников включены: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19</cp:revision>
  <dcterms:created xsi:type="dcterms:W3CDTF">2017-08-24T10:38:13Z</dcterms:created>
  <dcterms:modified xsi:type="dcterms:W3CDTF">2017-08-24T14:59:59Z</dcterms:modified>
</cp:coreProperties>
</file>