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6" r:id="rId4"/>
    <p:sldId id="267" r:id="rId5"/>
    <p:sldId id="268" r:id="rId6"/>
    <p:sldId id="269" r:id="rId7"/>
    <p:sldId id="257" r:id="rId8"/>
    <p:sldId id="265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39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ECB1-DBE4-41C6-8205-4E0668817559}" type="datetimeFigureOut">
              <a:rPr lang="ru-RU" smtClean="0"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FDF0-55DD-4381-ADF1-5B8794F3B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742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ECB1-DBE4-41C6-8205-4E0668817559}" type="datetimeFigureOut">
              <a:rPr lang="ru-RU" smtClean="0"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FDF0-55DD-4381-ADF1-5B8794F3B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558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ECB1-DBE4-41C6-8205-4E0668817559}" type="datetimeFigureOut">
              <a:rPr lang="ru-RU" smtClean="0"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FDF0-55DD-4381-ADF1-5B8794F3B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82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ECB1-DBE4-41C6-8205-4E0668817559}" type="datetimeFigureOut">
              <a:rPr lang="ru-RU" smtClean="0"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FDF0-55DD-4381-ADF1-5B8794F3B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351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ECB1-DBE4-41C6-8205-4E0668817559}" type="datetimeFigureOut">
              <a:rPr lang="ru-RU" smtClean="0"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FDF0-55DD-4381-ADF1-5B8794F3B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711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ECB1-DBE4-41C6-8205-4E0668817559}" type="datetimeFigureOut">
              <a:rPr lang="ru-RU" smtClean="0"/>
              <a:t>29.08.2017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FDF0-55DD-4381-ADF1-5B8794F3B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98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ECB1-DBE4-41C6-8205-4E0668817559}" type="datetimeFigureOut">
              <a:rPr lang="ru-RU" smtClean="0"/>
              <a:t>29.08.2017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FDF0-55DD-4381-ADF1-5B8794F3B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487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ECB1-DBE4-41C6-8205-4E0668817559}" type="datetimeFigureOut">
              <a:rPr lang="ru-RU" smtClean="0"/>
              <a:t>29.08.2017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FDF0-55DD-4381-ADF1-5B8794F3B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627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ECB1-DBE4-41C6-8205-4E0668817559}" type="datetimeFigureOut">
              <a:rPr lang="ru-RU" smtClean="0"/>
              <a:t>29.08.2017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FDF0-55DD-4381-ADF1-5B8794F3B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825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ECB1-DBE4-41C6-8205-4E0668817559}" type="datetimeFigureOut">
              <a:rPr lang="ru-RU" smtClean="0"/>
              <a:t>29.08.2017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FDF0-55DD-4381-ADF1-5B8794F3B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68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ECB1-DBE4-41C6-8205-4E0668817559}" type="datetimeFigureOut">
              <a:rPr lang="ru-RU" smtClean="0"/>
              <a:t>29.08.2017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2FDF0-55DD-4381-ADF1-5B8794F3B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03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DECB1-DBE4-41C6-8205-4E0668817559}" type="datetimeFigureOut">
              <a:rPr lang="ru-RU" smtClean="0"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2FDF0-55DD-4381-ADF1-5B8794F3B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24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&#1089;&#1090;&#1072;&#1085;&#1076;&#1072;&#1088;&#1090;&#1087;&#1077;&#1076;&#1072;&#1075;&#1086;&#1075;&#1072;.&#1088;&#1092;/view_2/index.html?page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&#1089;&#1090;&#1072;&#1085;&#1076;&#1072;&#1088;&#1090;&#1087;&#1077;&#1076;&#1072;&#1075;&#1086;&#1075;&#1072;.&#1088;&#1092;/view_2/index.html?page=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b="1" dirty="0"/>
              <a:t>Профессиональный рост учителя географии.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Филатова Анна Борисовна, </a:t>
            </a:r>
            <a:r>
              <a:rPr lang="ru-RU" sz="2400" dirty="0" smtClean="0">
                <a:solidFill>
                  <a:schemeClr val="tx1"/>
                </a:solidFill>
              </a:rPr>
              <a:t>учитель географии МАОУ гимназии № 24 г. Томска, заместитель председателя Ассоциации учителей географии Томской области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15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30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МИНИСТЕРСТВО ТРУДА И СОЦИАЛЬНОЙ ЗАЩИТЫ РОССИЙСКОЙ </a:t>
            </a:r>
            <a:r>
              <a:rPr lang="ru-RU" sz="3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ФЕДЕРАЦИИ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 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от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октября 2013 г. N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544н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ПРОФЕССИОНАЛЬНОГО СТАНДАРТА "ПЕДАГОГ " (ПЕДАГОГИЧЕСКАЯ ДЕЯТЕЛЬНОСТЬ В СФЕРЕ ДОШКОЛЬНОГО, НАЧАЛЬНОГО ОБЩЕГО, ОСНОВНОГО ОБЩЕГО, СРЕДНЕГО ОБЩЕГО ОБРАЗОВАНИЯ) (ВОСПИТАТЕЛЬ, УЧИТЕЛЬ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)».</a:t>
            </a:r>
          </a:p>
          <a:p>
            <a:r>
              <a:rPr lang="ru-RU" sz="4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Введение Стандарта с 1.09</a:t>
            </a:r>
            <a:r>
              <a:rPr lang="ru-RU" sz="40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2019г</a:t>
            </a:r>
            <a:r>
              <a:rPr lang="ru-RU" sz="4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177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горизонтальной карьеры педагога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en-US" sz="2400" dirty="0">
                <a:hlinkClick r:id="rId2"/>
              </a:rPr>
              <a:t>http://</a:t>
            </a:r>
            <a:r>
              <a:rPr lang="ru-RU" sz="2400" dirty="0" err="1">
                <a:hlinkClick r:id="rId2"/>
              </a:rPr>
              <a:t>стандартпедагога.рф</a:t>
            </a:r>
            <a:r>
              <a:rPr lang="ru-RU" sz="2400" dirty="0">
                <a:hlinkClick r:id="rId2"/>
              </a:rPr>
              <a:t>/</a:t>
            </a:r>
            <a:r>
              <a:rPr lang="en-US" sz="2400" dirty="0" smtClean="0">
                <a:hlinkClick r:id="rId2"/>
              </a:rPr>
              <a:t>view_2/</a:t>
            </a:r>
            <a:r>
              <a:rPr lang="en-US" sz="2400" dirty="0" err="1" smtClean="0">
                <a:hlinkClick r:id="rId2"/>
              </a:rPr>
              <a:t>index.html?page</a:t>
            </a:r>
            <a:r>
              <a:rPr lang="en-US" sz="2400" dirty="0" smtClean="0">
                <a:hlinkClick r:id="rId2"/>
              </a:rPr>
              <a:t>=1</a:t>
            </a:r>
            <a:endParaRPr lang="ru-RU" sz="2400" dirty="0" smtClean="0"/>
          </a:p>
          <a:p>
            <a:pPr marL="0" indent="0">
              <a:buNone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Пояснительная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записка к модели Национальной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системы учительского роста (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НСУР)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УЧИТЕЛЬ - СТАРШИЙ УЧИТЕЛЬ – ВЕДУЩИЙ УЧИТЕЛЬ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5883117"/>
            <a:ext cx="3600400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учитель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79712" y="5085184"/>
            <a:ext cx="5976664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Старший учитель (учитель – методист)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Первая категория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59832" y="3861048"/>
            <a:ext cx="5832648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Ведущий учитель (учитель-наставник)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Высшая категория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0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ПРОЕКТ ВЕРТИКАЛЬНОЙ КАРЬЕРЫ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00201"/>
            <a:ext cx="6480720" cy="449309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УЧИТЕЛЬ:        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2800" b="1" u="sng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</a:t>
            </a:r>
            <a:r>
              <a:rPr lang="ru-RU" sz="2800" u="sng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Профессиональная деятельность по обучению и воспитанию.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УЧИТЕЛЬ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 </a:t>
            </a:r>
          </a:p>
          <a:p>
            <a:pPr marL="0" indent="0">
              <a:buNone/>
            </a:pPr>
            <a:r>
              <a:rPr lang="ru-RU" sz="2800" b="1" u="sng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 Проектирование образовательных программ.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ВЕДУЩИЙ УЧИТЕЛЬ:   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b="1" u="sng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Координация деятельности участников образовательных отношений по проектированию и реализации образовательных программ.</a:t>
            </a:r>
          </a:p>
          <a:p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76256" y="5381541"/>
            <a:ext cx="2060459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А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76256" y="4365104"/>
            <a:ext cx="2088232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</a:pPr>
            <a:r>
              <a:rPr lang="ru-RU" sz="3200" b="1" dirty="0" smtClean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А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3200" b="1" dirty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8064A2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endParaRPr lang="ru-RU" sz="3200" b="1" dirty="0">
              <a:solidFill>
                <a:srgbClr val="8064A2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76256" y="3212976"/>
            <a:ext cx="2060459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</a:pPr>
            <a:r>
              <a:rPr lang="ru-RU" sz="3200" b="1" dirty="0" smtClean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3200" b="1" dirty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8064A2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3200" b="1" dirty="0">
                <a:solidFill>
                  <a:srgbClr val="8064A2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9BBB59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3200" b="1" dirty="0">
              <a:solidFill>
                <a:srgbClr val="9BBB59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6588224" y="5229200"/>
            <a:ext cx="0" cy="93610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6588224" y="3573016"/>
            <a:ext cx="0" cy="72008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13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ru-RU" sz="4000" b="1" u="sng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Обобщенная трудовая функция А</a:t>
            </a:r>
            <a:r>
              <a:rPr lang="ru-RU" sz="4000" b="1" u="sng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u="sng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Профессиональная деятельность по обучению и воспитанию</a:t>
            </a:r>
            <a:r>
              <a:rPr lang="ru-RU" u="sng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7"/>
            <a:ext cx="7067128" cy="367240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Трудовая функция 1.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Профессиональная деятельность по обучению и воспитанию обучающихся в соответствии с федеральными образовательными стандартами общего образования и основными образовательными программами. 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Трудовое действие 1.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занятий.</a:t>
            </a:r>
          </a:p>
          <a:p>
            <a:pPr marL="0" indent="0">
              <a:buNone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планирует проведение занятий…    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УЧИТЕЛЬ: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вариативное планирование занятий…</a:t>
            </a:r>
            <a:endParaRPr lang="ru-RU" sz="24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ВЕДУЩИЙ УЧИТЕЛЬ: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демонстрирует образцы лучшей практики планирования…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092280" y="2780928"/>
            <a:ext cx="2051720" cy="302433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7244680" y="3645024"/>
            <a:ext cx="1872208" cy="231264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397080" y="4437112"/>
            <a:ext cx="1746920" cy="1672952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39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en-US" sz="2000" dirty="0">
                <a:hlinkClick r:id="rId2"/>
              </a:rPr>
              <a:t>http://</a:t>
            </a:r>
            <a:r>
              <a:rPr lang="ru-RU" sz="2000" dirty="0" err="1">
                <a:hlinkClick r:id="rId2"/>
              </a:rPr>
              <a:t>стандартпедагога.рф</a:t>
            </a:r>
            <a:r>
              <a:rPr lang="ru-RU" sz="2000" dirty="0">
                <a:hlinkClick r:id="rId2"/>
              </a:rPr>
              <a:t>/</a:t>
            </a:r>
            <a:r>
              <a:rPr lang="en-US" sz="2000" dirty="0">
                <a:hlinkClick r:id="rId2"/>
              </a:rPr>
              <a:t>view_2/</a:t>
            </a:r>
            <a:r>
              <a:rPr lang="en-US" sz="2000" dirty="0" err="1">
                <a:hlinkClick r:id="rId2"/>
              </a:rPr>
              <a:t>index.html?page</a:t>
            </a:r>
            <a:r>
              <a:rPr lang="en-US" sz="2000" dirty="0">
                <a:hlinkClick r:id="rId2"/>
              </a:rPr>
              <a:t>=1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 algn="ctr">
              <a:buNone/>
            </a:pPr>
            <a:r>
              <a:rPr lang="ru-RU" sz="4000" dirty="0" smtClean="0"/>
              <a:t>Обсуждение проекта</a:t>
            </a:r>
            <a:r>
              <a:rPr lang="ru-RU" sz="4000" b="1" dirty="0" smtClean="0"/>
              <a:t> </a:t>
            </a:r>
            <a:r>
              <a:rPr lang="ru-RU" sz="4000" b="1" dirty="0"/>
              <a:t>уровневого профессионального стандарта педагога и модели Национальной системы учительского роста (НСУР).</a:t>
            </a:r>
          </a:p>
          <a:p>
            <a:pPr marL="0" indent="0" algn="ctr">
              <a:buNone/>
            </a:pPr>
            <a:endParaRPr lang="ru-RU" sz="4000" dirty="0" smtClean="0"/>
          </a:p>
          <a:p>
            <a:pPr marL="0" indent="0" algn="ctr">
              <a:buNone/>
            </a:pPr>
            <a:r>
              <a:rPr lang="ru-RU" sz="4000" dirty="0" smtClean="0"/>
              <a:t>до 20 сентября 2017г.</a:t>
            </a:r>
          </a:p>
        </p:txBody>
      </p:sp>
    </p:spTree>
    <p:extLst>
      <p:ext uri="{BB962C8B-B14F-4D97-AF65-F5344CB8AC3E}">
        <p14:creationId xmlns:p14="http://schemas.microsoft.com/office/powerpoint/2010/main" val="417930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Российской Федерации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№703 от 26 июля 2017г.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Плана мероприятий («дорожной карты») Министерства образования и науки Российской Федерации по формированию и введению национальной системы учительского роста».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194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5197495"/>
              </p:ext>
            </p:extLst>
          </p:nvPr>
        </p:nvGraphicFramePr>
        <p:xfrm>
          <a:off x="457200" y="116632"/>
          <a:ext cx="8291264" cy="6426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00"/>
                <a:gridCol w="6408712"/>
                <a:gridCol w="1368152"/>
              </a:tblGrid>
              <a:tr h="83219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Формирование списка субъектов РФ, принимающих участие в апробации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Сентябрь 2017г.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83219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Проведение мероприятий по информированию педагогической общественности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Весь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период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190216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Разработка, обсуждение и подготовка проекта новой модели аттестации учителей с учетом проведенной апробации уровневой оценки квалификации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по предметным и методическим компетенциям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</a:rPr>
                        <a:t> учителей русского языка и математики.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Сентябрь-декабрь 2017г.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118885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Апробация механизмов учета при аттестации учителей на категорию мнения выпускников ОО.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Январь-декабрь 2018г.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118885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12.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Подготовка и апробация набора ЕФОМ (по предметным, методическим компетенциям) и кодификаторов к ним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для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</a:rPr>
                        <a:t> учителей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 географии.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2018г. – май 2019г.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82146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7195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294204"/>
              </p:ext>
            </p:extLst>
          </p:nvPr>
        </p:nvGraphicFramePr>
        <p:xfrm>
          <a:off x="457200" y="116632"/>
          <a:ext cx="8291264" cy="5793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00"/>
                <a:gridCol w="6408712"/>
                <a:gridCol w="1368152"/>
              </a:tblGrid>
              <a:tr h="88182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17.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Проведение комплексного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исследоавания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об уровне квалификации учителей с учетом анализа профессиональных дефицитов….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Июнь-ноябрь  2020г.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88182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18.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Создание базы данных с перечнем предметных, методических и др. компетенций учителей, ранжированных по уровням…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Ноябрь 2020г.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950929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19.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</a:rPr>
                        <a:t>Подготовка проекта постановления Правительства по внесению изменений в номенклатуру должностей педагогических работников..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Октябрь 2017г. – май 2018г.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114904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Подготовка законопроекта по внесению изменений в ФЗ «Об образовании в Российской Федерации» (в части установления новой формы аттестации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на основе ЕФОМ..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.).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Январь-декабрь 2019г.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104227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29.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Подготовка итогового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доклада для представления в Правительство с проектом доклада Президенту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Декабрь 2020г.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22699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27261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482</Words>
  <Application>Microsoft Office PowerPoint</Application>
  <PresentationFormat>Экран (4:3)</PresentationFormat>
  <Paragraphs>69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Профессиональный рост учителя географии. </vt:lpstr>
      <vt:lpstr>МИНИСТЕРСТВО ТРУДА И СОЦИАЛЬНОЙ ЗАЩИТЫ РОССИЙСКОЙ ФЕДЕРАЦИИ</vt:lpstr>
      <vt:lpstr>Проект горизонтальной карьеры педагога</vt:lpstr>
      <vt:lpstr>ПРОЕКТ ВЕРТИКАЛЬНОЙ КАРЬЕРЫ</vt:lpstr>
      <vt:lpstr>Обобщенная трудовая функция А. Профессиональная деятельность по обучению и воспитанию.</vt:lpstr>
      <vt:lpstr>http://стандартпедагога.рф/view_2/index.html?page=1</vt:lpstr>
      <vt:lpstr>Приказ Министерства образования и науки Российской Федерации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Профессиональный рост учителя географии. </dc:title>
  <dc:creator>Филатова Анна Борисовна</dc:creator>
  <cp:lastModifiedBy>Н.А. Лахтикова</cp:lastModifiedBy>
  <cp:revision>21</cp:revision>
  <dcterms:created xsi:type="dcterms:W3CDTF">2017-08-22T07:45:38Z</dcterms:created>
  <dcterms:modified xsi:type="dcterms:W3CDTF">2017-08-29T04:02:27Z</dcterms:modified>
</cp:coreProperties>
</file>